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50"/>
  </p:notesMasterIdLst>
  <p:sldIdLst>
    <p:sldId id="1493" r:id="rId2"/>
    <p:sldId id="1585" r:id="rId3"/>
    <p:sldId id="1606" r:id="rId4"/>
    <p:sldId id="1544" r:id="rId5"/>
    <p:sldId id="291" r:id="rId6"/>
    <p:sldId id="1546" r:id="rId7"/>
    <p:sldId id="1543" r:id="rId8"/>
    <p:sldId id="1542" r:id="rId9"/>
    <p:sldId id="1567" r:id="rId10"/>
    <p:sldId id="1554" r:id="rId11"/>
    <p:sldId id="1555" r:id="rId12"/>
    <p:sldId id="1565" r:id="rId13"/>
    <p:sldId id="1540" r:id="rId14"/>
    <p:sldId id="1607" r:id="rId15"/>
    <p:sldId id="1608" r:id="rId16"/>
    <p:sldId id="1609" r:id="rId17"/>
    <p:sldId id="1556" r:id="rId18"/>
    <p:sldId id="1558" r:id="rId19"/>
    <p:sldId id="1550" r:id="rId20"/>
    <p:sldId id="1605" r:id="rId21"/>
    <p:sldId id="1573" r:id="rId22"/>
    <p:sldId id="1568" r:id="rId23"/>
    <p:sldId id="1569" r:id="rId24"/>
    <p:sldId id="1566" r:id="rId25"/>
    <p:sldId id="1570" r:id="rId26"/>
    <p:sldId id="1595" r:id="rId27"/>
    <p:sldId id="1571" r:id="rId28"/>
    <p:sldId id="1597" r:id="rId29"/>
    <p:sldId id="1578" r:id="rId30"/>
    <p:sldId id="1572" r:id="rId31"/>
    <p:sldId id="1596" r:id="rId32"/>
    <p:sldId id="1610" r:id="rId33"/>
    <p:sldId id="1562" r:id="rId34"/>
    <p:sldId id="1561" r:id="rId35"/>
    <p:sldId id="1591" r:id="rId36"/>
    <p:sldId id="1599" r:id="rId37"/>
    <p:sldId id="1552" r:id="rId38"/>
    <p:sldId id="1575" r:id="rId39"/>
    <p:sldId id="1559" r:id="rId40"/>
    <p:sldId id="1590" r:id="rId41"/>
    <p:sldId id="1587" r:id="rId42"/>
    <p:sldId id="1611" r:id="rId43"/>
    <p:sldId id="1612" r:id="rId44"/>
    <p:sldId id="1588" r:id="rId45"/>
    <p:sldId id="1577" r:id="rId46"/>
    <p:sldId id="1589" r:id="rId47"/>
    <p:sldId id="1579" r:id="rId48"/>
    <p:sldId id="158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/>
    <p:restoredTop sz="64649" autoAdjust="0"/>
  </p:normalViewPr>
  <p:slideViewPr>
    <p:cSldViewPr snapToGrid="0" snapToObjects="1">
      <p:cViewPr varScale="1">
        <p:scale>
          <a:sx n="71" d="100"/>
          <a:sy n="71" d="100"/>
        </p:scale>
        <p:origin x="1782" y="54"/>
      </p:cViewPr>
      <p:guideLst/>
    </p:cSldViewPr>
  </p:slideViewPr>
  <p:notesTextViewPr>
    <p:cViewPr>
      <p:scale>
        <a:sx n="1" d="1"/>
        <a:sy n="1" d="1"/>
      </p:scale>
      <p:origin x="0" y="-18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erson Bercaw" userId="49c69cc5-74da-4b38-bd2f-86b35a91702d" providerId="ADAL" clId="{A9524E1D-AC91-4EBB-B087-5CF693C85CF1}"/>
    <pc:docChg chg="custSel modSld">
      <pc:chgData name="Jefferson Bercaw" userId="49c69cc5-74da-4b38-bd2f-86b35a91702d" providerId="ADAL" clId="{A9524E1D-AC91-4EBB-B087-5CF693C85CF1}" dt="2023-01-19T14:42:01.693" v="1046" actId="6549"/>
      <pc:docMkLst>
        <pc:docMk/>
      </pc:docMkLst>
      <pc:sldChg chg="modNotesTx">
        <pc:chgData name="Jefferson Bercaw" userId="49c69cc5-74da-4b38-bd2f-86b35a91702d" providerId="ADAL" clId="{A9524E1D-AC91-4EBB-B087-5CF693C85CF1}" dt="2023-01-19T14:42:01.693" v="1046" actId="6549"/>
        <pc:sldMkLst>
          <pc:docMk/>
          <pc:sldMk cId="3313766264" sldId="1540"/>
        </pc:sldMkLst>
      </pc:sldChg>
      <pc:sldChg chg="modNotesTx">
        <pc:chgData name="Jefferson Bercaw" userId="49c69cc5-74da-4b38-bd2f-86b35a91702d" providerId="ADAL" clId="{A9524E1D-AC91-4EBB-B087-5CF693C85CF1}" dt="2023-01-19T13:35:22.859" v="1" actId="20577"/>
        <pc:sldMkLst>
          <pc:docMk/>
          <pc:sldMk cId="829545576" sldId="15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4FDDD-3B8C-774C-B141-3BF7F5C9F31E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BF149-8011-4D48-B7C9-2E06A1EA4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1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ree_structur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eze-software.com/services/high-speed-modeling/cluster-computin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alancecareers.com/what-is-github-and-why-should-i-use-it-2071946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5C432-BA30-4A08-88CB-2F7FAC6941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9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directory (or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special type of file that can contain other files and directories within it. Directories are used to organize files to make them easier to find.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 directory can have directories inside it, and those directories can directories inside them, and so on, we end up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tree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the file system.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directory that contains a file or directory is called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 directory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that file or subdirectory.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74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 path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any file in the filesystem is the sequence of directories, starting from the root and ending with the file.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1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“open”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87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 = one directory above current directory</a:t>
            </a:r>
          </a:p>
          <a:p>
            <a:endParaRPr lang="en-US" dirty="0"/>
          </a:p>
          <a:p>
            <a:r>
              <a:rPr lang="en-US" dirty="0"/>
              <a:t>~ = home directory</a:t>
            </a:r>
          </a:p>
          <a:p>
            <a:endParaRPr lang="en-US" dirty="0"/>
          </a:p>
          <a:p>
            <a:r>
              <a:rPr lang="en-US" dirty="0"/>
              <a:t>less filename: = shows contents of a file</a:t>
            </a:r>
          </a:p>
          <a:p>
            <a:endParaRPr lang="en-US" dirty="0"/>
          </a:p>
          <a:p>
            <a:r>
              <a:rPr lang="en-US"/>
              <a:t>head </a:t>
            </a:r>
            <a:r>
              <a:rPr lang="en-US" dirty="0"/>
              <a:t>filename = gives header of file</a:t>
            </a:r>
          </a:p>
          <a:p>
            <a:endParaRPr lang="en-US" dirty="0"/>
          </a:p>
          <a:p>
            <a:r>
              <a:rPr lang="en-US" dirty="0"/>
              <a:t>tail filename = gives last line of file</a:t>
            </a:r>
          </a:p>
          <a:p>
            <a:endParaRPr lang="en-US" dirty="0"/>
          </a:p>
          <a:p>
            <a:r>
              <a:rPr lang="en-US" dirty="0"/>
              <a:t>head -10 filename = gives the first 10 lines of the file</a:t>
            </a:r>
          </a:p>
          <a:p>
            <a:endParaRPr lang="en-US" dirty="0"/>
          </a:p>
          <a:p>
            <a:r>
              <a:rPr lang="en-US" dirty="0" err="1"/>
              <a:t>Ctrl+L</a:t>
            </a:r>
            <a:r>
              <a:rPr lang="en-US" dirty="0"/>
              <a:t> = clears command line</a:t>
            </a:r>
          </a:p>
          <a:p>
            <a:endParaRPr lang="en-US" dirty="0"/>
          </a:p>
          <a:p>
            <a:r>
              <a:rPr lang="en-US" dirty="0"/>
              <a:t>cp </a:t>
            </a:r>
            <a:r>
              <a:rPr lang="en-US" dirty="0" err="1"/>
              <a:t>filenameOld</a:t>
            </a:r>
            <a:r>
              <a:rPr lang="en-US" dirty="0"/>
              <a:t> </a:t>
            </a:r>
            <a:r>
              <a:rPr lang="en-US" dirty="0" err="1"/>
              <a:t>filenameNew</a:t>
            </a:r>
            <a:r>
              <a:rPr lang="en-US" dirty="0"/>
              <a:t> = copies </a:t>
            </a:r>
            <a:r>
              <a:rPr lang="en-US" dirty="0" err="1"/>
              <a:t>filenameOld</a:t>
            </a:r>
            <a:r>
              <a:rPr lang="en-US" dirty="0"/>
              <a:t> to </a:t>
            </a:r>
            <a:r>
              <a:rPr lang="en-US" dirty="0" err="1"/>
              <a:t>filenameNew</a:t>
            </a:r>
            <a:endParaRPr lang="en-US" dirty="0"/>
          </a:p>
          <a:p>
            <a:endParaRPr lang="en-US" dirty="0"/>
          </a:p>
          <a:p>
            <a:r>
              <a:rPr lang="en-US" dirty="0"/>
              <a:t>rm filename = removes file</a:t>
            </a:r>
          </a:p>
          <a:p>
            <a:endParaRPr lang="en-US" dirty="0"/>
          </a:p>
          <a:p>
            <a:r>
              <a:rPr lang="en-US" dirty="0"/>
              <a:t>rm –r </a:t>
            </a:r>
            <a:r>
              <a:rPr lang="en-US" dirty="0" err="1"/>
              <a:t>dirname</a:t>
            </a:r>
            <a:r>
              <a:rPr lang="en-US" dirty="0"/>
              <a:t> = removes directory and all its contents</a:t>
            </a:r>
          </a:p>
          <a:p>
            <a:endParaRPr lang="en-US" dirty="0"/>
          </a:p>
          <a:p>
            <a:r>
              <a:rPr lang="en-US" dirty="0"/>
              <a:t>ls * = lists everything</a:t>
            </a:r>
          </a:p>
          <a:p>
            <a:r>
              <a:rPr lang="en-US" dirty="0"/>
              <a:t>ls f* = lists everything that begins with an f</a:t>
            </a:r>
          </a:p>
          <a:p>
            <a:endParaRPr lang="en-US" dirty="0"/>
          </a:p>
          <a:p>
            <a:r>
              <a:rPr lang="en-US" dirty="0"/>
              <a:t>mv filename </a:t>
            </a:r>
            <a:r>
              <a:rPr lang="en-US" dirty="0" err="1"/>
              <a:t>pathLoc</a:t>
            </a:r>
            <a:r>
              <a:rPr lang="en-US" dirty="0"/>
              <a:t> = moves a file to the specified path</a:t>
            </a:r>
          </a:p>
          <a:p>
            <a:endParaRPr lang="en-US" dirty="0"/>
          </a:p>
          <a:p>
            <a:r>
              <a:rPr lang="en-US" dirty="0"/>
              <a:t>man mv = gives the manual information on the mv command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26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Which of these makes a new directory?</a:t>
            </a:r>
          </a:p>
          <a:p>
            <a:r>
              <a:rPr lang="en-US"/>
              <a:t>https://www.polleverywhere.com/multiple_choice_polls/uzs5kQUXPBJShfSK8A6Qw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69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Which of these commands prints the directory you are currently in?</a:t>
            </a:r>
          </a:p>
          <a:p>
            <a:r>
              <a:rPr lang="en-US"/>
              <a:t>https://www.polleverywhere.com/multiple_choice_polls/heZbrY46c2Q98AZeYTWZJ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5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Which of these commands lists the files in a directory?</a:t>
            </a:r>
          </a:p>
          <a:p>
            <a:r>
              <a:rPr lang="en-US"/>
              <a:t>https://www.polleverywhere.com/multiple_choice_polls/6BlDipHq4TS81qUKhdtKB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22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4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6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95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87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77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1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2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53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62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5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92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07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85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used Unix, Bash, Linux, or Terminal before?</a:t>
            </a:r>
          </a:p>
          <a:p>
            <a:r>
              <a:rPr lang="en-US"/>
              <a:t>https://www.polleverywhere.com/multiple_choice_polls/tumnDDYEmXt8q0ydtKS9n?state=opened&amp;flow=Default&amp;onscreen=persist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14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8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14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Which of these scans files line by line and can perform an action on each line?</a:t>
            </a:r>
          </a:p>
          <a:p>
            <a:r>
              <a:rPr lang="en-US"/>
              <a:t>https://www.polleverywhere.com/multiple_choice_polls/cCF1wdid6yjdxneAE8CRw?state=opened&amp;flow=Default&amp;onscreen=persist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44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https://www.breeze-software.com/services/high-speed-modeling/cluster-computing/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9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55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96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37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7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7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End users interface with the computer at the application level, while programmers deal with utilities and operating system level.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812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5C432-BA30-4A08-88CB-2F7FAC6941F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4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https://www.thebalancecareers.com/what-is-github-and-why-should-i-use-it-2071946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82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used Github before to version control your own code?</a:t>
            </a:r>
          </a:p>
          <a:p>
            <a:r>
              <a:rPr lang="en-US"/>
              <a:t>https://www.polleverywhere.com/multiple_choice_polls/DUknQPfycNFz2fok7mVHg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97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used Github before to work collaboratively on code?</a:t>
            </a:r>
          </a:p>
          <a:p>
            <a:r>
              <a:rPr lang="en-US"/>
              <a:t>https://www.polleverywhere.com/multiple_choice_polls/OijvSuoAcZ17xsNN511IZ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7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74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2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900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831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12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5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8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53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9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F692A2E-DA3C-754A-ACA8-6CD447D43064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1DD958-2370-AA4C-A6B1-D4726DEF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1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DD5C7F7-54A1-C749-8649-4066F1FBCDD3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F0FD57-5A81-644E-88CB-49AC1DAD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DE3F24-1CC5-2F4D-BD51-9DDD3E9D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08/28/2019</a:t>
            </a:r>
          </a:p>
        </p:txBody>
      </p:sp>
    </p:spTree>
    <p:extLst>
      <p:ext uri="{BB962C8B-B14F-4D97-AF65-F5344CB8AC3E}">
        <p14:creationId xmlns:p14="http://schemas.microsoft.com/office/powerpoint/2010/main" val="764230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401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0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300"/>
              </a:spcBef>
              <a:defRPr sz="3200"/>
            </a:lvl1pPr>
            <a:lvl2pPr>
              <a:spcBef>
                <a:spcPts val="300"/>
              </a:spcBef>
              <a:defRPr sz="3200"/>
            </a:lvl2pPr>
            <a:lvl3pPr>
              <a:spcBef>
                <a:spcPts val="300"/>
              </a:spcBef>
              <a:defRPr sz="2400"/>
            </a:lvl3pPr>
            <a:lvl4pPr>
              <a:spcBef>
                <a:spcPts val="300"/>
              </a:spcBef>
              <a:defRPr sz="2000"/>
            </a:lvl4pPr>
            <a:lvl5pPr>
              <a:spcBef>
                <a:spcPts val="300"/>
              </a:spcBef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BF843D-94BA-7D48-8053-AD3B7AC2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3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8901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0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702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4pPr>
            <a:lvl5pPr marL="2435603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5pPr>
            <a:lvl6pPr marL="3044504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6pPr>
            <a:lvl7pPr marL="365340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7pPr>
            <a:lvl8pPr marL="426230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8pPr>
            <a:lvl9pPr marL="487120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AC17F81-6D3C-A04F-9781-0611C0DE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200BDC9-1C81-7C44-9C6F-128407ADE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09/04/19</a:t>
            </a:r>
          </a:p>
        </p:txBody>
      </p:sp>
    </p:spTree>
    <p:extLst>
      <p:ext uri="{BB962C8B-B14F-4D97-AF65-F5344CB8AC3E}">
        <p14:creationId xmlns:p14="http://schemas.microsoft.com/office/powerpoint/2010/main" val="101353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29"/>
            </a:lvl1pPr>
            <a:lvl2pPr>
              <a:defRPr sz="3197"/>
            </a:lvl2pPr>
            <a:lvl3pPr>
              <a:defRPr sz="2664"/>
            </a:lvl3pPr>
            <a:lvl4pPr>
              <a:defRPr sz="2397"/>
            </a:lvl4pPr>
            <a:lvl5pPr>
              <a:defRPr sz="2397"/>
            </a:lvl5pPr>
            <a:lvl6pPr>
              <a:defRPr sz="2397"/>
            </a:lvl6pPr>
            <a:lvl7pPr>
              <a:defRPr sz="2397"/>
            </a:lvl7pPr>
            <a:lvl8pPr>
              <a:defRPr sz="2397"/>
            </a:lvl8pPr>
            <a:lvl9pPr>
              <a:defRPr sz="239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29"/>
            </a:lvl1pPr>
            <a:lvl2pPr>
              <a:defRPr sz="3197"/>
            </a:lvl2pPr>
            <a:lvl3pPr>
              <a:defRPr sz="2664"/>
            </a:lvl3pPr>
            <a:lvl4pPr>
              <a:defRPr sz="2397"/>
            </a:lvl4pPr>
            <a:lvl5pPr>
              <a:defRPr sz="2397"/>
            </a:lvl5pPr>
            <a:lvl6pPr>
              <a:defRPr sz="2397"/>
            </a:lvl6pPr>
            <a:lvl7pPr>
              <a:defRPr sz="2397"/>
            </a:lvl7pPr>
            <a:lvl8pPr>
              <a:defRPr sz="2397"/>
            </a:lvl8pPr>
            <a:lvl9pPr>
              <a:defRPr sz="239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CE4D4AC-288F-4741-8ADC-DF3B6516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9A040B8-1DFD-6949-AB84-EAEBC827E90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09/04/19</a:t>
            </a:r>
          </a:p>
        </p:txBody>
      </p:sp>
    </p:spTree>
    <p:extLst>
      <p:ext uri="{BB962C8B-B14F-4D97-AF65-F5344CB8AC3E}">
        <p14:creationId xmlns:p14="http://schemas.microsoft.com/office/powerpoint/2010/main" val="819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3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01" indent="0">
              <a:buNone/>
              <a:defRPr sz="2664" b="1"/>
            </a:lvl2pPr>
            <a:lvl3pPr marL="1217802" indent="0">
              <a:buNone/>
              <a:defRPr sz="2397" b="1"/>
            </a:lvl3pPr>
            <a:lvl4pPr marL="1826702" indent="0">
              <a:buNone/>
              <a:defRPr sz="2131" b="1"/>
            </a:lvl4pPr>
            <a:lvl5pPr marL="2435603" indent="0">
              <a:buNone/>
              <a:defRPr sz="2131" b="1"/>
            </a:lvl5pPr>
            <a:lvl6pPr marL="3044504" indent="0">
              <a:buNone/>
              <a:defRPr sz="2131" b="1"/>
            </a:lvl6pPr>
            <a:lvl7pPr marL="3653405" indent="0">
              <a:buNone/>
              <a:defRPr sz="2131" b="1"/>
            </a:lvl7pPr>
            <a:lvl8pPr marL="4262305" indent="0">
              <a:buNone/>
              <a:defRPr sz="2131" b="1"/>
            </a:lvl8pPr>
            <a:lvl9pPr marL="4871206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7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5" cy="639763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01" indent="0">
              <a:buNone/>
              <a:defRPr sz="2664" b="1"/>
            </a:lvl2pPr>
            <a:lvl3pPr marL="1217802" indent="0">
              <a:buNone/>
              <a:defRPr sz="2397" b="1"/>
            </a:lvl3pPr>
            <a:lvl4pPr marL="1826702" indent="0">
              <a:buNone/>
              <a:defRPr sz="2131" b="1"/>
            </a:lvl4pPr>
            <a:lvl5pPr marL="2435603" indent="0">
              <a:buNone/>
              <a:defRPr sz="2131" b="1"/>
            </a:lvl5pPr>
            <a:lvl6pPr marL="3044504" indent="0">
              <a:buNone/>
              <a:defRPr sz="2131" b="1"/>
            </a:lvl6pPr>
            <a:lvl7pPr marL="3653405" indent="0">
              <a:buNone/>
              <a:defRPr sz="2131" b="1"/>
            </a:lvl7pPr>
            <a:lvl8pPr marL="4262305" indent="0">
              <a:buNone/>
              <a:defRPr sz="2131" b="1"/>
            </a:lvl8pPr>
            <a:lvl9pPr marL="4871206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5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7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286625A-28FF-DD4C-9547-4456B202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5DF67E8-4C9A-7646-9419-3A79C201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08/30/2019</a:t>
            </a:r>
          </a:p>
        </p:txBody>
      </p:sp>
    </p:spTree>
    <p:extLst>
      <p:ext uri="{BB962C8B-B14F-4D97-AF65-F5344CB8AC3E}">
        <p14:creationId xmlns:p14="http://schemas.microsoft.com/office/powerpoint/2010/main" val="74502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B436B7-3572-2845-B683-5851CE94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37756-8AAC-E14D-9FC8-4CB0D008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08/30/2019</a:t>
            </a:r>
          </a:p>
        </p:txBody>
      </p:sp>
    </p:spTree>
    <p:extLst>
      <p:ext uri="{BB962C8B-B14F-4D97-AF65-F5344CB8AC3E}">
        <p14:creationId xmlns:p14="http://schemas.microsoft.com/office/powerpoint/2010/main" val="303038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41DEBB-0E42-F744-99C8-76806ED59D50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A60D2-3422-B14C-908B-2A770025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4261"/>
            </a:lvl1pPr>
            <a:lvl2pPr>
              <a:defRPr sz="3729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4"/>
            </a:lvl1pPr>
            <a:lvl2pPr marL="608901" indent="0">
              <a:buNone/>
              <a:defRPr sz="1599"/>
            </a:lvl2pPr>
            <a:lvl3pPr marL="1217802" indent="0">
              <a:buNone/>
              <a:defRPr sz="1332"/>
            </a:lvl3pPr>
            <a:lvl4pPr marL="1826702" indent="0">
              <a:buNone/>
              <a:defRPr sz="1199"/>
            </a:lvl4pPr>
            <a:lvl5pPr marL="2435603" indent="0">
              <a:buNone/>
              <a:defRPr sz="1199"/>
            </a:lvl5pPr>
            <a:lvl6pPr marL="3044504" indent="0">
              <a:buNone/>
              <a:defRPr sz="1199"/>
            </a:lvl6pPr>
            <a:lvl7pPr marL="3653405" indent="0">
              <a:buNone/>
              <a:defRPr sz="1199"/>
            </a:lvl7pPr>
            <a:lvl8pPr marL="4262305" indent="0">
              <a:buNone/>
              <a:defRPr sz="1199"/>
            </a:lvl8pPr>
            <a:lvl9pPr marL="4871206" indent="0">
              <a:buNone/>
              <a:defRPr sz="11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3BE0FE4-88EB-F34C-A580-EEB7EF9EA911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0A6119-94BE-DA41-9AAC-F9BD53D1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1"/>
            </a:lvl1pPr>
            <a:lvl2pPr marL="608901" indent="0">
              <a:buNone/>
              <a:defRPr sz="3729"/>
            </a:lvl2pPr>
            <a:lvl3pPr marL="1217802" indent="0">
              <a:buNone/>
              <a:defRPr sz="3197"/>
            </a:lvl3pPr>
            <a:lvl4pPr marL="1826702" indent="0">
              <a:buNone/>
              <a:defRPr sz="2664"/>
            </a:lvl4pPr>
            <a:lvl5pPr marL="2435603" indent="0">
              <a:buNone/>
              <a:defRPr sz="2664"/>
            </a:lvl5pPr>
            <a:lvl6pPr marL="3044504" indent="0">
              <a:buNone/>
              <a:defRPr sz="2664"/>
            </a:lvl6pPr>
            <a:lvl7pPr marL="3653405" indent="0">
              <a:buNone/>
              <a:defRPr sz="2664"/>
            </a:lvl7pPr>
            <a:lvl8pPr marL="4262305" indent="0">
              <a:buNone/>
              <a:defRPr sz="2664"/>
            </a:lvl8pPr>
            <a:lvl9pPr marL="4871206" indent="0">
              <a:buNone/>
              <a:defRPr sz="266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646CD6-B735-0C45-A4F8-8A632E83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E9E747-15EC-F049-957E-C451D13A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08/28/2019</a:t>
            </a:r>
          </a:p>
        </p:txBody>
      </p:sp>
    </p:spTree>
    <p:extLst>
      <p:ext uri="{BB962C8B-B14F-4D97-AF65-F5344CB8AC3E}">
        <p14:creationId xmlns:p14="http://schemas.microsoft.com/office/powerpoint/2010/main" val="347023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9C403E-FD64-FC48-8A34-98465EB97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61" r:id="rId14"/>
  </p:sldLayoutIdLst>
  <p:txStyles>
    <p:titleStyle>
      <a:lvl1pPr algn="ctr" defTabSz="608901" rtl="0" eaLnBrk="1" latinLnBrk="0" hangingPunct="1">
        <a:spcBef>
          <a:spcPct val="0"/>
        </a:spcBef>
        <a:buNone/>
        <a:defRPr sz="5400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456677" indent="-456677" algn="l" defTabSz="608901" rtl="0" eaLnBrk="1" latinLnBrk="0" hangingPunct="1">
        <a:spcBef>
          <a:spcPts val="600"/>
        </a:spcBef>
        <a:buFont typeface="Arial"/>
        <a:buChar char="•"/>
        <a:defRPr sz="36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989463" indent="-380562" algn="l" defTabSz="608901" rtl="0" eaLnBrk="1" latinLnBrk="0" hangingPunct="1">
        <a:spcBef>
          <a:spcPts val="600"/>
        </a:spcBef>
        <a:buFont typeface="Arial"/>
        <a:buChar char="–"/>
        <a:defRPr sz="36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522251" indent="-304451" algn="l" defTabSz="608901" rtl="0" eaLnBrk="1" latinLnBrk="0" hangingPunct="1">
        <a:spcBef>
          <a:spcPts val="600"/>
        </a:spcBef>
        <a:buFont typeface="Arial"/>
        <a:buChar char="•"/>
        <a:defRPr sz="28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2131152" indent="-304451" algn="l" defTabSz="608901" rtl="0" eaLnBrk="1" latinLnBrk="0" hangingPunct="1">
        <a:spcBef>
          <a:spcPts val="600"/>
        </a:spcBef>
        <a:buFont typeface="Arial"/>
        <a:buChar char="–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740053" indent="-304451" algn="l" defTabSz="608901" rtl="0" eaLnBrk="1" latinLnBrk="0" hangingPunct="1">
        <a:spcBef>
          <a:spcPts val="600"/>
        </a:spcBef>
        <a:buFont typeface="Arial"/>
        <a:buChar char="»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3348954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7856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6755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5656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01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02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702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603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504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405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305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206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penbookproject.net/tutorials/getdown/unix/lesson2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penbookproject.net/tutorials/getdown/unix/lesson2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dek/command-line-tricks-for-data-scientists-c98e0abe5d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dek/command-line-tricks-for-data-scientists-c98e0abe5d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sed-awk-Dale-Dougherty/dp/1565922255/ref=sr_1_1?ie=UTF8&amp;qid=1524381457&amp;sr=8-1&amp;keywords=sed+and+aw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wk-command-unixlinux-example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rymoire.com/Unix/Awk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wk-command-unixlinux-exampl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uxcommand.org/lc3_adv_awk.ph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ep-command-in-unixlinux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cluster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duke.edu/help/articles/cluster-how-lo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cc.duke.edu/dcc/logi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difference-between-UNIX-Linux-Bash-Zsh-shell-programming-and-shell-scripting-What-is-meant-by-the-word-shel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Classic-Shell-Scripting-Arnold-Robbins/dp/0596005954/ref=pd_bxgy_img_3/147-2925148-0357648?_encoding=UTF8&amp;pd_rd_i=0596005954&amp;pd_rd_r=bd3931c2-3d43-4fc3-9392-d93555de74bb&amp;pd_rd_w=dtd8I&amp;pd_rd_wg=dQHHg&amp;pf_rd_p=09627863-9889-4290-b90a-5e9f86682449&amp;pf_rd_r=1QN2XXTTAW6YPAQCFPW7&amp;psc=1&amp;refRID=1QN2XXTTAW6YPAQCFPW7" TargetMode="External"/><Relationship Id="rId4" Type="http://schemas.openxmlformats.org/officeDocument/2006/relationships/image" Target="../media/image19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s.hw.ac.uk/~hwloidl/Courses/LinuxIntro/x945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alancecareers.com/high-paying-programming-languages-207189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hyperlink" Target="http://learntocodewith.me/getting-started/topics/command-line/" TargetMode="External"/><Relationship Id="rId4" Type="http://schemas.openxmlformats.org/officeDocument/2006/relationships/hyperlink" Target="http://learntocodewith.me/getting-started/#gi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dosejev/front-end-course/blob/master/week-01/day-01/learn-git.md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ilyn/BME590_practic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r.yuvayana.org/command-line-interface-application-advantages-disadvantag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is-the-difference-between-UNIX-Linux-Bash-Zsh-shell-programming-and-shell-scripting-What-is-meant-by-the-word-she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666" y="2130428"/>
            <a:ext cx="11047750" cy="1470025"/>
          </a:xfrm>
        </p:spPr>
        <p:txBody>
          <a:bodyPr>
            <a:noAutofit/>
          </a:bodyPr>
          <a:lstStyle/>
          <a:p>
            <a:r>
              <a:rPr lang="en-US" sz="4400" dirty="0"/>
              <a:t>Accessing, Cleaning, Sharing Data &amp; Code </a:t>
            </a:r>
            <a:br>
              <a:rPr lang="en-US" sz="4400" dirty="0"/>
            </a:b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Shell/bash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Lecture 3 &amp; Lecture 4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0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09CE7-B490-6C4E-8A0C-3E83A8D41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5484"/>
            <a:ext cx="7590020" cy="56925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E69E06-0478-0F44-B557-243C5747C65D}"/>
              </a:ext>
            </a:extLst>
          </p:cNvPr>
          <p:cNvSpPr/>
          <p:nvPr/>
        </p:nvSpPr>
        <p:spPr>
          <a:xfrm>
            <a:off x="0" y="6133849"/>
            <a:ext cx="7000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http://www.openbookproject.net/tutorials/getdown/unix/lesson2.html</a:t>
            </a: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323A89-D68B-7B4E-9DE0-BA27A054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File Systems and Directories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60519-D927-284B-BEB0-F659C19C792C}"/>
              </a:ext>
            </a:extLst>
          </p:cNvPr>
          <p:cNvSpPr/>
          <p:nvPr/>
        </p:nvSpPr>
        <p:spPr>
          <a:xfrm>
            <a:off x="8043112" y="1417639"/>
            <a:ext cx="2624888" cy="7078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root directory (aka root folder, aka root)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97284E-5F8B-044B-9EB5-0407BD974F6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900246" y="1594610"/>
            <a:ext cx="3142866" cy="1769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0B2B32-B07E-A544-BA01-A1B06D315524}"/>
              </a:ext>
            </a:extLst>
          </p:cNvPr>
          <p:cNvSpPr/>
          <p:nvPr/>
        </p:nvSpPr>
        <p:spPr>
          <a:xfrm>
            <a:off x="8043112" y="2377952"/>
            <a:ext cx="2624888" cy="7078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Parent directory of </a:t>
            </a:r>
            <a:r>
              <a:rPr lang="en-US" sz="2000" dirty="0" err="1">
                <a:solidFill>
                  <a:srgbClr val="C00000"/>
                </a:solidFill>
              </a:rPr>
              <a:t>jelkner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D1116-BB5A-4343-9439-B04650FBD8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838092" y="2308485"/>
            <a:ext cx="2205020" cy="423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9CF0DA-F38D-3841-939C-43BDC679F55B}"/>
              </a:ext>
            </a:extLst>
          </p:cNvPr>
          <p:cNvSpPr/>
          <p:nvPr/>
        </p:nvSpPr>
        <p:spPr>
          <a:xfrm>
            <a:off x="8739961" y="3303027"/>
            <a:ext cx="2654868" cy="40011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subdirectory of home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6D1B31-9A81-1B4D-8390-ACEC7DB28FC3}"/>
              </a:ext>
            </a:extLst>
          </p:cNvPr>
          <p:cNvCxnSpPr>
            <a:cxnSpLocks/>
          </p:cNvCxnSpPr>
          <p:nvPr/>
        </p:nvCxnSpPr>
        <p:spPr>
          <a:xfrm flipH="1" flipV="1">
            <a:off x="5762303" y="2951078"/>
            <a:ext cx="2977658" cy="512934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CCE52A-0C26-274A-A8A2-0810AC752D9E}"/>
              </a:ext>
            </a:extLst>
          </p:cNvPr>
          <p:cNvSpPr/>
          <p:nvPr/>
        </p:nvSpPr>
        <p:spPr>
          <a:xfrm>
            <a:off x="9114020" y="5539223"/>
            <a:ext cx="2654868" cy="7078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.txt </a:t>
            </a:r>
            <a:r>
              <a:rPr lang="en-US" sz="2000" dirty="0" err="1">
                <a:solidFill>
                  <a:srgbClr val="C00000"/>
                </a:solidFill>
              </a:rPr>
              <a:t>enstension</a:t>
            </a:r>
            <a:r>
              <a:rPr lang="en-US" sz="2000" dirty="0">
                <a:solidFill>
                  <a:srgbClr val="C00000"/>
                </a:solidFill>
              </a:rPr>
              <a:t> indicates a text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E4D9CD-B859-6B47-8B1D-8B2E5343EB30}"/>
              </a:ext>
            </a:extLst>
          </p:cNvPr>
          <p:cNvCxnSpPr>
            <a:cxnSpLocks/>
          </p:cNvCxnSpPr>
          <p:nvPr/>
        </p:nvCxnSpPr>
        <p:spPr>
          <a:xfrm flipH="1">
            <a:off x="8253046" y="5700209"/>
            <a:ext cx="860975" cy="1847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15">
            <a:extLst>
              <a:ext uri="{FF2B5EF4-FFF2-40B4-BE49-F238E27FC236}">
                <a16:creationId xmlns:a16="http://schemas.microsoft.com/office/drawing/2014/main" id="{F96556E1-6104-DA4D-9DD4-143583A2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3C4DC94-DAD7-984E-8ECC-224F4DBB06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</p:spTree>
    <p:extLst>
      <p:ext uri="{BB962C8B-B14F-4D97-AF65-F5344CB8AC3E}">
        <p14:creationId xmlns:p14="http://schemas.microsoft.com/office/powerpoint/2010/main" val="307611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09CE7-B490-6C4E-8A0C-3E83A8D41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65484"/>
            <a:ext cx="7590020" cy="56925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E69E06-0478-0F44-B557-243C5747C65D}"/>
              </a:ext>
            </a:extLst>
          </p:cNvPr>
          <p:cNvSpPr/>
          <p:nvPr/>
        </p:nvSpPr>
        <p:spPr>
          <a:xfrm>
            <a:off x="0" y="6133849"/>
            <a:ext cx="7000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http://www.openbookproject.net/tutorials/getdown/unix/lesson2.html</a:t>
            </a: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323A89-D68B-7B4E-9DE0-BA27A054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Paths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CCE52A-0C26-274A-A8A2-0810AC752D9E}"/>
              </a:ext>
            </a:extLst>
          </p:cNvPr>
          <p:cNvSpPr/>
          <p:nvPr/>
        </p:nvSpPr>
        <p:spPr>
          <a:xfrm>
            <a:off x="9114019" y="4416236"/>
            <a:ext cx="2913857" cy="132343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u="sng" dirty="0">
                <a:solidFill>
                  <a:srgbClr val="C00000"/>
                </a:solidFill>
              </a:rPr>
              <a:t>absolute path </a:t>
            </a:r>
            <a:r>
              <a:rPr lang="en-US" sz="2000" dirty="0">
                <a:solidFill>
                  <a:srgbClr val="C00000"/>
                </a:solidFill>
              </a:rPr>
              <a:t>to this file is </a:t>
            </a:r>
            <a:r>
              <a:rPr lang="en-US" sz="2000" dirty="0"/>
              <a:t>/home/</a:t>
            </a:r>
            <a:r>
              <a:rPr lang="en-US" sz="2000" dirty="0" err="1"/>
              <a:t>jelkner</a:t>
            </a:r>
            <a:r>
              <a:rPr lang="en-US" sz="2000" dirty="0"/>
              <a:t>/</a:t>
            </a:r>
            <a:r>
              <a:rPr lang="en-US" sz="2000" dirty="0" err="1"/>
              <a:t>webappdev</a:t>
            </a:r>
            <a:r>
              <a:rPr lang="en-US" sz="2000" dirty="0"/>
              <a:t>/</a:t>
            </a:r>
            <a:r>
              <a:rPr lang="en-US" sz="2000" dirty="0" err="1"/>
              <a:t>unix</a:t>
            </a:r>
            <a:r>
              <a:rPr lang="en-US" sz="2000" dirty="0"/>
              <a:t>/notes/lesson1.txt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E4D9CD-B859-6B47-8B1D-8B2E5343EB30}"/>
              </a:ext>
            </a:extLst>
          </p:cNvPr>
          <p:cNvCxnSpPr>
            <a:cxnSpLocks/>
          </p:cNvCxnSpPr>
          <p:nvPr/>
        </p:nvCxnSpPr>
        <p:spPr>
          <a:xfrm flipH="1">
            <a:off x="8253046" y="5700209"/>
            <a:ext cx="860975" cy="1847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15">
            <a:extLst>
              <a:ext uri="{FF2B5EF4-FFF2-40B4-BE49-F238E27FC236}">
                <a16:creationId xmlns:a16="http://schemas.microsoft.com/office/drawing/2014/main" id="{F96556E1-6104-DA4D-9DD4-143583A2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11</a:t>
            </a:fld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3C4DC94-DAD7-984E-8ECC-224F4DBB06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</p:spTree>
    <p:extLst>
      <p:ext uri="{BB962C8B-B14F-4D97-AF65-F5344CB8AC3E}">
        <p14:creationId xmlns:p14="http://schemas.microsoft.com/office/powerpoint/2010/main" val="225460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A26C2A-697A-0148-A3D5-1AC0BCD04896}"/>
              </a:ext>
            </a:extLst>
          </p:cNvPr>
          <p:cNvSpPr/>
          <p:nvPr/>
        </p:nvSpPr>
        <p:spPr>
          <a:xfrm>
            <a:off x="936170" y="1509042"/>
            <a:ext cx="108204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we navigate in between folders/files in the GUI vs CLI?</a:t>
            </a:r>
          </a:p>
          <a:p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we create a new file using GUI vs CLI?</a:t>
            </a:r>
          </a:p>
          <a:p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we check contents of files?</a:t>
            </a:r>
          </a:p>
          <a:p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we move them around?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we manipulate files? Perform calculations?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 coding!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EC599D-5C3C-C841-A17B-A1BF744A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9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272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1AA4-4398-C94A-813F-95B3A774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706F5-5CBF-CA4C-8EEB-CF6EC4606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36727"/>
            <a:ext cx="5241636" cy="45259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pwd</a:t>
            </a:r>
            <a:endParaRPr lang="en-US" dirty="0"/>
          </a:p>
          <a:p>
            <a:pPr lvl="1"/>
            <a:r>
              <a:rPr lang="en-US" dirty="0"/>
              <a:t>.</a:t>
            </a:r>
          </a:p>
          <a:p>
            <a:pPr lvl="1"/>
            <a:r>
              <a:rPr lang="en-US" dirty="0"/>
              <a:t>ls</a:t>
            </a:r>
          </a:p>
          <a:p>
            <a:pPr lvl="1"/>
            <a:r>
              <a:rPr lang="en-US" dirty="0" err="1"/>
              <a:t>nano</a:t>
            </a:r>
            <a:r>
              <a:rPr lang="en-US" dirty="0"/>
              <a:t>/vim</a:t>
            </a:r>
          </a:p>
          <a:p>
            <a:pPr lvl="1"/>
            <a:r>
              <a:rPr lang="en-US" dirty="0" err="1"/>
              <a:t>mkdir</a:t>
            </a:r>
            <a:endParaRPr lang="en-US" dirty="0"/>
          </a:p>
          <a:p>
            <a:pPr lvl="1"/>
            <a:r>
              <a:rPr lang="en-US" dirty="0"/>
              <a:t>cd</a:t>
            </a:r>
          </a:p>
          <a:p>
            <a:pPr lvl="1"/>
            <a:r>
              <a:rPr lang="en-US" dirty="0"/>
              <a:t>cp</a:t>
            </a:r>
          </a:p>
          <a:p>
            <a:pPr lvl="1"/>
            <a:r>
              <a:rPr lang="en-US" dirty="0"/>
              <a:t>mv</a:t>
            </a:r>
          </a:p>
          <a:p>
            <a:pPr lvl="1"/>
            <a:r>
              <a:rPr lang="en-US" dirty="0"/>
              <a:t>man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5293E973-5DD3-5B43-A9CC-3B250941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838DA6-6166-2848-AFAD-DFA2526391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66D7F0-1A66-E845-90F4-51F6C5EA997D}"/>
              </a:ext>
            </a:extLst>
          </p:cNvPr>
          <p:cNvSpPr txBox="1">
            <a:spLocks/>
          </p:cNvSpPr>
          <p:nvPr/>
        </p:nvSpPr>
        <p:spPr>
          <a:xfrm>
            <a:off x="5586105" y="1600204"/>
            <a:ext cx="6477558" cy="3399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6677" indent="-456677" algn="l" defTabSz="608901" rtl="0" eaLnBrk="1" latinLnBrk="0" hangingPunct="1">
              <a:spcBef>
                <a:spcPts val="300"/>
              </a:spcBef>
              <a:buFont typeface="Arial"/>
              <a:buChar char="•"/>
              <a:defRPr sz="32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1pPr>
            <a:lvl2pPr marL="989463" indent="-380562" algn="l" defTabSz="608901" rtl="0" eaLnBrk="1" latinLnBrk="0" hangingPunct="1">
              <a:spcBef>
                <a:spcPts val="300"/>
              </a:spcBef>
              <a:buFont typeface="Arial"/>
              <a:buChar char="–"/>
              <a:defRPr sz="32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2pPr>
            <a:lvl3pPr marL="1522251" indent="-304451" algn="l" defTabSz="608901" rtl="0" eaLnBrk="1" latinLnBrk="0" hangingPunct="1">
              <a:spcBef>
                <a:spcPts val="300"/>
              </a:spcBef>
              <a:buFont typeface="Arial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3pPr>
            <a:lvl4pPr marL="2131152" indent="-304451" algn="l" defTabSz="608901" rtl="0" eaLnBrk="1" latinLnBrk="0" hangingPunct="1">
              <a:spcBef>
                <a:spcPts val="300"/>
              </a:spcBef>
              <a:buFont typeface="Arial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4pPr>
            <a:lvl5pPr marL="2740053" indent="-304451" algn="l" defTabSz="608901" rtl="0" eaLnBrk="1" latinLnBrk="0" hangingPunct="1">
              <a:spcBef>
                <a:spcPts val="300"/>
              </a:spcBef>
              <a:buFont typeface="Arial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5pPr>
            <a:lvl6pPr marL="3348954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856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755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656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echo / </a:t>
            </a:r>
            <a:r>
              <a:rPr lang="en-US" dirty="0" err="1"/>
              <a:t>printf</a:t>
            </a:r>
            <a:endParaRPr lang="en-US" dirty="0"/>
          </a:p>
          <a:p>
            <a:pPr lvl="1"/>
            <a:r>
              <a:rPr lang="en-US" dirty="0"/>
              <a:t>more</a:t>
            </a:r>
          </a:p>
          <a:p>
            <a:pPr lvl="1"/>
            <a:r>
              <a:rPr lang="en-US" dirty="0"/>
              <a:t>less</a:t>
            </a:r>
          </a:p>
          <a:p>
            <a:pPr lvl="1"/>
            <a:r>
              <a:rPr lang="en-US" dirty="0"/>
              <a:t>head</a:t>
            </a:r>
          </a:p>
          <a:p>
            <a:pPr lvl="1"/>
            <a:r>
              <a:rPr lang="en-US" dirty="0"/>
              <a:t>rm** CAREFUL!</a:t>
            </a:r>
          </a:p>
          <a:p>
            <a:pPr marL="608901" lvl="1" indent="0">
              <a:buNone/>
            </a:pPr>
            <a:endParaRPr lang="en-US" dirty="0"/>
          </a:p>
          <a:p>
            <a:pPr marL="608901" lvl="1" indent="0">
              <a:buNone/>
            </a:pPr>
            <a:r>
              <a:rPr lang="en-US" dirty="0"/>
              <a:t>Recursive commands</a:t>
            </a:r>
          </a:p>
          <a:p>
            <a:pPr lvl="1"/>
            <a:r>
              <a:rPr lang="en-US" dirty="0"/>
              <a:t>rm –r ** VERY DANGEROUS!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08901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6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C687-3CA6-8200-3A89-051380E27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29901-72F6-282E-1542-9A2EC69C8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uzs5kQUXPBJShfSK8A6Qw">
            <a:extLst>
              <a:ext uri="{FF2B5EF4-FFF2-40B4-BE49-F238E27FC236}">
                <a16:creationId xmlns:a16="http://schemas.microsoft.com/office/drawing/2014/main" id="{DB3C0671-54F0-CD40-9115-EE4D53B0C1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6A41-9FD2-71D9-588B-CD2A618C0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42F0C-D317-B7B6-C8DB-256FBCCAD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eZbrY46c2Q98AZeYTWZJ">
            <a:extLst>
              <a:ext uri="{FF2B5EF4-FFF2-40B4-BE49-F238E27FC236}">
                <a16:creationId xmlns:a16="http://schemas.microsoft.com/office/drawing/2014/main" id="{B51C481E-82A2-125A-1322-DE57F8720F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78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A944-DC5A-D497-0DD7-F17707390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55925-3FC7-5DE4-1F77-FB77F6745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6BlDipHq4TS81qUKhdtKB">
            <a:extLst>
              <a:ext uri="{FF2B5EF4-FFF2-40B4-BE49-F238E27FC236}">
                <a16:creationId xmlns:a16="http://schemas.microsoft.com/office/drawing/2014/main" id="{383B7BE9-EFE7-4661-C05D-002F2705B8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8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25DA-4B7B-5842-8896-9C1853FB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Bash Commands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354F1-9A67-D647-8C91-345356DAB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7433"/>
            <a:ext cx="10972800" cy="452596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awk</a:t>
            </a:r>
            <a:r>
              <a:rPr lang="en-US" dirty="0"/>
              <a:t> – processing text</a:t>
            </a:r>
          </a:p>
          <a:p>
            <a:r>
              <a:rPr lang="en-US" dirty="0"/>
              <a:t>grep – pattern searching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  <a:p>
            <a:r>
              <a:rPr lang="en-US" dirty="0"/>
              <a:t>sed – stream editor</a:t>
            </a:r>
          </a:p>
          <a:p>
            <a:r>
              <a:rPr lang="en-US" dirty="0"/>
              <a:t>tr</a:t>
            </a:r>
          </a:p>
          <a:p>
            <a:r>
              <a:rPr lang="en-US" dirty="0" err="1"/>
              <a:t>wc</a:t>
            </a:r>
            <a:endParaRPr lang="en-US" dirty="0"/>
          </a:p>
          <a:p>
            <a:r>
              <a:rPr lang="en-US" dirty="0"/>
              <a:t>sort</a:t>
            </a:r>
          </a:p>
          <a:p>
            <a:r>
              <a:rPr lang="en-US" dirty="0"/>
              <a:t>cut</a:t>
            </a:r>
          </a:p>
          <a:p>
            <a:r>
              <a:rPr lang="en-US" dirty="0" err="1"/>
              <a:t>uniq</a:t>
            </a:r>
            <a:endParaRPr lang="en-US" dirty="0"/>
          </a:p>
          <a:p>
            <a:r>
              <a:rPr lang="en-US" dirty="0"/>
              <a:t>Regex &amp; wildcards (*)</a:t>
            </a:r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EFA977DB-FB32-B942-846F-B3F3D028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C9179F6-FE7E-D34B-A166-CFC1636B81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1662C0-42F3-624D-A4DA-E0F56744AC2C}"/>
              </a:ext>
            </a:extLst>
          </p:cNvPr>
          <p:cNvSpPr/>
          <p:nvPr/>
        </p:nvSpPr>
        <p:spPr>
          <a:xfrm>
            <a:off x="0" y="5663188"/>
            <a:ext cx="7435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https://medium.com/@kadek/command-line-tricks-for-data-scientists-c98e0abe5da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00EF-CDDB-8E4F-AA3D-8E4F9DBA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3B08B-E0B2-BB4A-87A7-F04BC1AB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5"/>
            <a:ext cx="11405937" cy="32605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Pipe is a command in Linux that lets you use two or more commands such that output of one command serves as input to the next. </a:t>
            </a:r>
          </a:p>
          <a:p>
            <a:pPr lvl="1"/>
            <a:r>
              <a:rPr lang="en-US" dirty="0"/>
              <a:t>output of each process is direct input to next one</a:t>
            </a:r>
          </a:p>
          <a:p>
            <a:pPr lvl="1"/>
            <a:r>
              <a:rPr lang="en-US" dirty="0"/>
              <a:t>Like a pipeline</a:t>
            </a:r>
          </a:p>
          <a:p>
            <a:r>
              <a:rPr lang="en-US" dirty="0"/>
              <a:t>The symbol '|' denotes a pipe.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0CD60-B021-8549-B7AA-DE0B2F3488E9}"/>
              </a:ext>
            </a:extLst>
          </p:cNvPr>
          <p:cNvSpPr/>
          <p:nvPr/>
        </p:nvSpPr>
        <p:spPr>
          <a:xfrm>
            <a:off x="802105" y="5257795"/>
            <a:ext cx="11004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"welcome to BME590 \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nwe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love it here \nit is better than BME590.88" | sed 's/BME590/BME590.12/' | grep "we"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CFBFCA9-74CF-304B-8804-90BBFA32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76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1AA4-4398-C94A-813F-95B3A774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5293E973-5DD3-5B43-A9CC-3B250941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6980C-F5A3-E343-AFC3-39FC2581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79" y="1417639"/>
            <a:ext cx="2587841" cy="475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0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791F-6EC5-7346-BB2A-3813B98E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and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8496-956B-B94E-8663-196AF3A0D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942" y="1606324"/>
            <a:ext cx="10355201" cy="452596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will learn what </a:t>
            </a:r>
            <a:r>
              <a:rPr lang="en-US" b="1" i="1" dirty="0"/>
              <a:t>command line</a:t>
            </a:r>
            <a:r>
              <a:rPr lang="en-US" dirty="0"/>
              <a:t> is, and how we can use it to increase: </a:t>
            </a:r>
          </a:p>
          <a:p>
            <a:pPr marL="0" indent="0">
              <a:buNone/>
            </a:pPr>
            <a:endParaRPr lang="en-US" dirty="0"/>
          </a:p>
          <a:p>
            <a:pPr marL="1047136" lvl="1" indent="-514350">
              <a:buFont typeface="+mj-lt"/>
              <a:buAutoNum type="alphaLcParenR"/>
            </a:pPr>
            <a:r>
              <a:rPr lang="en-US" dirty="0"/>
              <a:t>Our ability to </a:t>
            </a:r>
            <a:r>
              <a:rPr lang="en-US" b="1" dirty="0"/>
              <a:t>reproduce</a:t>
            </a:r>
            <a:r>
              <a:rPr lang="en-US" dirty="0"/>
              <a:t> analyses</a:t>
            </a:r>
          </a:p>
          <a:p>
            <a:pPr marL="1047136" lvl="1" indent="-514350">
              <a:buFont typeface="+mj-lt"/>
              <a:buAutoNum type="alphaLcParenR"/>
            </a:pPr>
            <a:r>
              <a:rPr lang="en-US" dirty="0"/>
              <a:t>Access significantly </a:t>
            </a:r>
            <a:r>
              <a:rPr lang="en-US" b="1" dirty="0"/>
              <a:t>more computational power</a:t>
            </a:r>
            <a:r>
              <a:rPr lang="en-US" dirty="0"/>
              <a:t> through </a:t>
            </a:r>
            <a:r>
              <a:rPr lang="en-US" b="1" dirty="0"/>
              <a:t>clusters</a:t>
            </a:r>
            <a:r>
              <a:rPr lang="en-US" dirty="0"/>
              <a:t> and </a:t>
            </a:r>
            <a:r>
              <a:rPr lang="en-US" b="1" dirty="0"/>
              <a:t>cloud </a:t>
            </a:r>
            <a:r>
              <a:rPr lang="en-US" dirty="0"/>
              <a:t>computing!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We will also learn how to </a:t>
            </a:r>
            <a:r>
              <a:rPr lang="en-US" b="1" i="1" dirty="0"/>
              <a:t>version control</a:t>
            </a:r>
            <a:r>
              <a:rPr lang="en-US" dirty="0"/>
              <a:t> our code, whether using R or shell scripting, using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03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25DA-4B7B-5842-8896-9C1853FB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Bash Commands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354F1-9A67-D647-8C91-345356DAB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7433"/>
            <a:ext cx="10972800" cy="452596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awk</a:t>
            </a:r>
            <a:r>
              <a:rPr lang="en-US" dirty="0"/>
              <a:t> – processing text</a:t>
            </a:r>
          </a:p>
          <a:p>
            <a:r>
              <a:rPr lang="en-US" dirty="0"/>
              <a:t>grep – pattern searching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  <a:p>
            <a:r>
              <a:rPr lang="en-US" dirty="0"/>
              <a:t>sed – stream editor</a:t>
            </a:r>
          </a:p>
          <a:p>
            <a:r>
              <a:rPr lang="en-US" dirty="0"/>
              <a:t>tr</a:t>
            </a:r>
          </a:p>
          <a:p>
            <a:r>
              <a:rPr lang="en-US" dirty="0" err="1"/>
              <a:t>wc</a:t>
            </a:r>
            <a:endParaRPr lang="en-US" dirty="0"/>
          </a:p>
          <a:p>
            <a:r>
              <a:rPr lang="en-US" dirty="0"/>
              <a:t>sort</a:t>
            </a:r>
          </a:p>
          <a:p>
            <a:r>
              <a:rPr lang="en-US" dirty="0"/>
              <a:t>cut</a:t>
            </a:r>
          </a:p>
          <a:p>
            <a:r>
              <a:rPr lang="en-US" dirty="0" err="1"/>
              <a:t>uniq</a:t>
            </a:r>
            <a:endParaRPr lang="en-US" dirty="0"/>
          </a:p>
          <a:p>
            <a:r>
              <a:rPr lang="en-US" dirty="0"/>
              <a:t>Regex &amp; wildcards (*)</a:t>
            </a:r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EFA977DB-FB32-B942-846F-B3F3D028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C9179F6-FE7E-D34B-A166-CFC1636B81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1662C0-42F3-624D-A4DA-E0F56744AC2C}"/>
              </a:ext>
            </a:extLst>
          </p:cNvPr>
          <p:cNvSpPr/>
          <p:nvPr/>
        </p:nvSpPr>
        <p:spPr>
          <a:xfrm>
            <a:off x="0" y="5663188"/>
            <a:ext cx="7435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https://medium.com/@kadek/command-line-tricks-for-data-scientists-c98e0abe5da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7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4E23-0550-324B-A850-A1913AB7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Sed &amp; </a:t>
            </a:r>
            <a:r>
              <a:rPr lang="en-US" dirty="0" err="1"/>
              <a:t>Awk</a:t>
            </a:r>
            <a:r>
              <a:rPr lang="en-US" dirty="0"/>
              <a:t>: Two mainstays of the UNIX programmer's toolbox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068D9-290D-AE4E-AAAB-F964C4BF8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75" y="1773524"/>
            <a:ext cx="2974090" cy="3912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17959-516E-7F43-8176-E849D2921FD3}"/>
              </a:ext>
            </a:extLst>
          </p:cNvPr>
          <p:cNvSpPr txBox="1"/>
          <p:nvPr/>
        </p:nvSpPr>
        <p:spPr>
          <a:xfrm>
            <a:off x="0" y="6174531"/>
            <a:ext cx="839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https://www.amazon.com/sed-awk-Dale-Dougherty/dp/1565922255/ref=sr_1_1?ie=UTF8&amp;qid=1524381457&amp;sr=8-1&amp;keywords=sed+and+awk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83694-0062-2E44-805D-4B63CDC30CF1}"/>
              </a:ext>
            </a:extLst>
          </p:cNvPr>
          <p:cNvSpPr txBox="1"/>
          <p:nvPr/>
        </p:nvSpPr>
        <p:spPr>
          <a:xfrm>
            <a:off x="8371126" y="2551837"/>
            <a:ext cx="3328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a 400 page book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algn="ctr"/>
            <a:endParaRPr lang="en-US" dirty="0">
              <a:sym typeface="Wingdings" pitchFamily="2" charset="2"/>
            </a:endParaRPr>
          </a:p>
          <a:p>
            <a:pPr algn="ctr"/>
            <a:endParaRPr lang="en-US" dirty="0">
              <a:sym typeface="Wingdings" pitchFamily="2" charset="2"/>
            </a:endParaRPr>
          </a:p>
          <a:p>
            <a:pPr algn="ctr"/>
            <a:r>
              <a:rPr lang="en-US" dirty="0">
                <a:sym typeface="Wingdings" pitchFamily="2" charset="2"/>
              </a:rPr>
              <a:t>However, these commands can become your best friend with just a 15 minute tutorial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6974-0001-8144-99A1-2DD6336C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020E3-9CF3-ED42-A076-8B8BE7FFA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Abbreviated from the names of the developers</a:t>
            </a:r>
          </a:p>
          <a:p>
            <a:pPr lvl="1" fontAlgn="base"/>
            <a:r>
              <a:rPr lang="en-US" dirty="0" err="1"/>
              <a:t>Aho</a:t>
            </a:r>
            <a:r>
              <a:rPr lang="en-US" dirty="0"/>
              <a:t>, Weinberger, Kernighan.</a:t>
            </a:r>
          </a:p>
          <a:p>
            <a:pPr fontAlgn="base"/>
            <a:endParaRPr lang="en-US" dirty="0"/>
          </a:p>
          <a:p>
            <a:pPr fontAlgn="base"/>
            <a:r>
              <a:rPr lang="en-US" dirty="0" err="1"/>
              <a:t>Awk</a:t>
            </a:r>
            <a:r>
              <a:rPr lang="en-US" dirty="0"/>
              <a:t> is a utility that enables a programmer to write tiny but effective programs in the form of statements that define text patterns that are to be searched for in each line of a document and the action that is to be taken when a match is found within a line.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mostly used for pattern scanning and processing.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searches one or more files to see if they contain lines that matches with the specified patterns and then performs the associated actions.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324530-2564-1642-9D1D-18E11B9877A9}"/>
              </a:ext>
            </a:extLst>
          </p:cNvPr>
          <p:cNvSpPr/>
          <p:nvPr/>
        </p:nvSpPr>
        <p:spPr>
          <a:xfrm>
            <a:off x="0" y="612616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https://www.geeksforgeeks.org/awk-command-unixlinux-examples/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ED3E33-CB1E-1E4E-8CEC-61401FC45422}"/>
              </a:ext>
            </a:extLst>
          </p:cNvPr>
          <p:cNvSpPr/>
          <p:nvPr/>
        </p:nvSpPr>
        <p:spPr>
          <a:xfrm>
            <a:off x="0" y="5781205"/>
            <a:ext cx="3272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http://www.grymoire.com/Unix/Awk.html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433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CC14-A1DE-5143-A8F6-6F473493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What Can We Do With </a:t>
            </a:r>
            <a:r>
              <a:rPr lang="en-US" dirty="0" err="1"/>
              <a:t>Awk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40AE-8EE0-E649-B964-2E09B0F3D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AWK Operations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Scans a file line by line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Splits each input line into fields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Compares input line/fields to pattern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Performs action(s) on matched lines</a:t>
            </a:r>
          </a:p>
          <a:p>
            <a:pPr marL="514350" indent="-514350" fontAlgn="base">
              <a:buFont typeface="+mj-lt"/>
              <a:buAutoNum type="arabicPeriod"/>
            </a:pPr>
            <a:endParaRPr lang="en-US" dirty="0"/>
          </a:p>
          <a:p>
            <a:pPr marL="0" indent="0" fontAlgn="base">
              <a:buNone/>
            </a:pPr>
            <a:r>
              <a:rPr lang="en-US" dirty="0" err="1"/>
              <a:t>Awk’s</a:t>
            </a:r>
            <a:r>
              <a:rPr lang="en-US" dirty="0"/>
              <a:t> built-in variables include the field variables—$1, $2, $3, and so on ($0 is the entire line) — that break a line of text into individual words or pieces called fields.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B7F20-0A73-D343-856A-E8B037FB5A56}"/>
              </a:ext>
            </a:extLst>
          </p:cNvPr>
          <p:cNvSpPr/>
          <p:nvPr/>
        </p:nvSpPr>
        <p:spPr>
          <a:xfrm>
            <a:off x="0" y="612616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https://www.geeksforgeeks.org/awk-command-unixlinux-examples/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A75F9-55FF-AA47-81F9-956712078380}"/>
              </a:ext>
            </a:extLst>
          </p:cNvPr>
          <p:cNvSpPr txBox="1"/>
          <p:nvPr/>
        </p:nvSpPr>
        <p:spPr>
          <a:xfrm>
            <a:off x="0" y="5941499"/>
            <a:ext cx="430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http://linuxcommand.org/lc3_adv_awk.php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87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D23B-1747-8943-A80D-321A481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searching online how to use Awk to…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BE36A-8481-F5A7-A3C2-5D779B762CF0}"/>
              </a:ext>
            </a:extLst>
          </p:cNvPr>
          <p:cNvSpPr txBox="1"/>
          <p:nvPr/>
        </p:nvSpPr>
        <p:spPr>
          <a:xfrm>
            <a:off x="1059545" y="1582173"/>
            <a:ext cx="10856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out how many columns there are in the file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smartwatch_data.csv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Look at rows where the type of activity is running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out how many rows there are where the type of activity is running?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only the type of activity and the HR</a:t>
            </a:r>
          </a:p>
        </p:txBody>
      </p:sp>
    </p:spTree>
    <p:extLst>
      <p:ext uri="{BB962C8B-B14F-4D97-AF65-F5344CB8AC3E}">
        <p14:creationId xmlns:p14="http://schemas.microsoft.com/office/powerpoint/2010/main" val="1843153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6381-B29F-E84D-8B94-6A2A5934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FC5B8-CF2C-4044-8306-8CC6E0E7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Tr is analogous to translate. This powerful utility is a workhorse for basic file cleaning. An ideal use case is for swapping out the delimiters within a file.</a:t>
            </a:r>
          </a:p>
          <a:p>
            <a:endParaRPr lang="en-US" dirty="0"/>
          </a:p>
          <a:p>
            <a:r>
              <a:rPr lang="en-US" dirty="0"/>
              <a:t>Converting a tab delimited file into commas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67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F199-8CB7-9284-69AE-21888D6C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Try searching online how to use tr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BCFC3-AA99-681F-0FCB-7200983D4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 Replace the commas with tabs in </a:t>
            </a:r>
            <a:r>
              <a:rPr lang="en-US" dirty="0" err="1"/>
              <a:t>smartwatch_data.csv</a:t>
            </a:r>
            <a:r>
              <a:rPr lang="en-US" dirty="0"/>
              <a:t>; print this output to a new file called </a:t>
            </a:r>
            <a:r>
              <a:rPr lang="en-US" dirty="0" err="1"/>
              <a:t>tab_delimited_smartwatch_data.csv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Replace the commas with asterisks in </a:t>
            </a:r>
            <a:r>
              <a:rPr lang="en-US" dirty="0" err="1"/>
              <a:t>smartwatch_data.csv</a:t>
            </a:r>
            <a:r>
              <a:rPr lang="en-US" dirty="0"/>
              <a:t>; print this output to a new file called </a:t>
            </a:r>
            <a:r>
              <a:rPr lang="en-US" dirty="0" err="1"/>
              <a:t>asterisk_delimited_smartwatch_data.csv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6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A2A8-1D44-3D48-AF1D-B01B9D12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6540-7D9E-5747-861B-90DAEEA3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aka Regex</a:t>
            </a:r>
          </a:p>
          <a:p>
            <a:endParaRPr lang="en-US" dirty="0"/>
          </a:p>
          <a:p>
            <a:r>
              <a:rPr lang="en-US" dirty="0"/>
              <a:t>a sequence of characters that define a search pattern.</a:t>
            </a:r>
          </a:p>
          <a:p>
            <a:endParaRPr lang="en-US" dirty="0"/>
          </a:p>
          <a:p>
            <a:r>
              <a:rPr lang="en-US" dirty="0"/>
              <a:t>Usually such patterns are used by string searching algorithms for "find" or "find and replace" operations on strings, or for input validation.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11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9A66-AFF5-D7F2-6DCC-A8BBBBCD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searching online how to use </a:t>
            </a:r>
            <a:r>
              <a:rPr lang="en-US" dirty="0" err="1"/>
              <a:t>RegEx</a:t>
            </a:r>
            <a:r>
              <a:rPr lang="en-US" dirty="0"/>
              <a:t>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205CB-5A4A-C145-AF2A-934D7119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Replace all of the lower case letters with capital letters in the </a:t>
            </a:r>
            <a:r>
              <a:rPr lang="en-US" dirty="0" err="1"/>
              <a:t>smartwatch_data.csv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6903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B903-18B1-6240-AE51-7D8D5090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(?&lt;=\.) {2,}(?=[A-Z])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D42D5-6F04-B64A-8863-B3CF2717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1417639"/>
            <a:ext cx="6883400" cy="3963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BBF20B-D0CF-F847-90E8-BCCE93FB335B}"/>
              </a:ext>
            </a:extLst>
          </p:cNvPr>
          <p:cNvSpPr/>
          <p:nvPr/>
        </p:nvSpPr>
        <p:spPr>
          <a:xfrm>
            <a:off x="1308100" y="5440361"/>
            <a:ext cx="957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At least two spaces are matched, but only if they occur directly after a period (.) and before an uppercase letter.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124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70C4-5D19-89FC-9481-548F29BE0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FB8BE-3D47-311F-E7B7-A3CF9300E1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tumnDDYEmXt8q0ydtKS9n?state=opened&amp;flow=Default&amp;onscreen=persist">
            <a:extLst>
              <a:ext uri="{FF2B5EF4-FFF2-40B4-BE49-F238E27FC236}">
                <a16:creationId xmlns:a16="http://schemas.microsoft.com/office/drawing/2014/main" id="{AD9237C5-84A6-ABC4-5025-B7D249AE3DB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5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FE13-AD41-E34B-8B7C-2CDF4F94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6A8D-8A6F-6742-99DB-9D6EE9001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Global search for a regular expression and print, or grep; likely, the most well known command, and with good reason. Grep has a lot of power, especially for finding your way around large codebases. Within the realm of data science, it acts as a refining mechanism for other commands. Although its standard usage is valuable as well.</a:t>
            </a:r>
          </a:p>
          <a:p>
            <a:endParaRPr lang="en-US" dirty="0"/>
          </a:p>
          <a:p>
            <a:r>
              <a:rPr lang="en-US" dirty="0"/>
              <a:t>Count total number of lines containing word / pattern.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FA175-1CC3-054D-A4B8-682BC3AC8F60}"/>
              </a:ext>
            </a:extLst>
          </p:cNvPr>
          <p:cNvSpPr/>
          <p:nvPr/>
        </p:nvSpPr>
        <p:spPr>
          <a:xfrm>
            <a:off x="0" y="6124064"/>
            <a:ext cx="46442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https://www.geeksforgeeks.org/grep-command-in-unixlinux/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0462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41DD-ADDB-8EED-57CD-6F0F2B11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searching online how to use grep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49A22-485F-7D27-DF9D-34F989FF0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Use grep to look at the rows where the type of activity is running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9. Use grep to look at all measurements from a specific date (e.g., 6/7/26)</a:t>
            </a:r>
          </a:p>
        </p:txBody>
      </p:sp>
    </p:spTree>
    <p:extLst>
      <p:ext uri="{BB962C8B-B14F-4D97-AF65-F5344CB8AC3E}">
        <p14:creationId xmlns:p14="http://schemas.microsoft.com/office/powerpoint/2010/main" val="220479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F3F0-3566-AD45-98EB-3F18369362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E8CC1-588E-06C0-E91F-2319FE58C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cCF1wdid6yjdxneAE8CRw?state=opened&amp;flow=Default&amp;onscreen=persist">
            <a:extLst>
              <a:ext uri="{FF2B5EF4-FFF2-40B4-BE49-F238E27FC236}">
                <a16:creationId xmlns:a16="http://schemas.microsoft.com/office/drawing/2014/main" id="{A50D7E41-AFB8-7B2F-1024-CD000D5027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50E8-2883-804F-B788-698EA0B7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8CE7-7581-1145-BDC3-7B5B8565F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 computer cluster is a set of loosely or tightly connected computers (</a:t>
            </a:r>
            <a:r>
              <a:rPr lang="en-US" b="1" i="1" dirty="0"/>
              <a:t>nodes</a:t>
            </a:r>
            <a:r>
              <a:rPr lang="en-US" dirty="0"/>
              <a:t>) that work together so that, in many respects, they can be viewed as a single system.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BA488F57-12C5-104D-BFDE-771DC6F7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13411E-4A3C-1243-9030-0EE5FBCA64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57E14-C5E3-E147-83A9-017CEAD4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93" y="3537437"/>
            <a:ext cx="3040184" cy="2280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5173D-0B28-F94B-976F-F563D7C3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949" y="3537437"/>
            <a:ext cx="1711815" cy="2280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8E11F-4A05-1741-9A2B-2D95B882B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536" y="3537436"/>
            <a:ext cx="3428780" cy="2280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2D147A-21F3-F14E-8E6F-CE4F551FC7E9}"/>
              </a:ext>
            </a:extLst>
          </p:cNvPr>
          <p:cNvSpPr/>
          <p:nvPr/>
        </p:nvSpPr>
        <p:spPr>
          <a:xfrm>
            <a:off x="0" y="6177925"/>
            <a:ext cx="29482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6"/>
              </a:rPr>
              <a:t>https://en.wikipedia.org/wiki/Computer_cluster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251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41F8-54E4-D441-B303-200BC949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Computing on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9433-BB9C-F145-B9DD-8856081DE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Clusters are usually used to </a:t>
            </a:r>
            <a:r>
              <a:rPr lang="en-US" b="1" i="1" dirty="0"/>
              <a:t>improve performance &amp; availability </a:t>
            </a:r>
            <a:r>
              <a:rPr lang="en-US" dirty="0"/>
              <a:t>over that of a single computer</a:t>
            </a:r>
          </a:p>
          <a:p>
            <a:pPr lvl="1"/>
            <a:r>
              <a:rPr lang="en-US" dirty="0"/>
              <a:t>They are also typically much more cost-effective than single computers of comparable speed or availability. </a:t>
            </a:r>
          </a:p>
          <a:p>
            <a:pPr lvl="1"/>
            <a:r>
              <a:rPr lang="en-US" dirty="0"/>
              <a:t>The concept has been around since the 1960s</a:t>
            </a:r>
          </a:p>
          <a:p>
            <a:endParaRPr lang="en-US" dirty="0"/>
          </a:p>
          <a:p>
            <a:r>
              <a:rPr lang="en-US" b="1" dirty="0"/>
              <a:t>Performance/Speed</a:t>
            </a:r>
          </a:p>
          <a:p>
            <a:pPr lvl="1"/>
            <a:r>
              <a:rPr lang="en-US" dirty="0"/>
              <a:t>providing parallel data processing and high processing capacity</a:t>
            </a:r>
          </a:p>
          <a:p>
            <a:pPr marL="608901" lvl="1" indent="0">
              <a:buNone/>
            </a:pPr>
            <a:endParaRPr lang="en-US" dirty="0"/>
          </a:p>
          <a:p>
            <a:r>
              <a:rPr lang="en-US" b="1" dirty="0"/>
              <a:t>Reliability/Availability</a:t>
            </a:r>
          </a:p>
          <a:p>
            <a:pPr lvl="1"/>
            <a:r>
              <a:rPr lang="en-US" dirty="0"/>
              <a:t>Enable data recovery in the event of a disaster </a:t>
            </a:r>
          </a:p>
          <a:p>
            <a:pPr lvl="1"/>
            <a:r>
              <a:rPr lang="en-US" dirty="0"/>
              <a:t>Fault tolerance (</a:t>
            </a:r>
            <a:r>
              <a:rPr lang="en-US" i="1" dirty="0"/>
              <a:t>the ability for a system to continue working with a malfunctioning node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Enables scalability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074C8-FAD6-0A4A-B305-234036C55628}"/>
              </a:ext>
            </a:extLst>
          </p:cNvPr>
          <p:cNvSpPr/>
          <p:nvPr/>
        </p:nvSpPr>
        <p:spPr>
          <a:xfrm>
            <a:off x="0" y="6124064"/>
            <a:ext cx="3843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https://oit.duke.edu/help/articles/cluster-how-log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25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21E1-B8C8-2945-B4A2-A601D3B1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locally vs remotely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4916E-2977-684C-8336-D5E9838E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27" y="1417638"/>
            <a:ext cx="8138043" cy="4547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7397EF-99DD-854D-96ED-2003A289E1A0}"/>
              </a:ext>
            </a:extLst>
          </p:cNvPr>
          <p:cNvSpPr/>
          <p:nvPr/>
        </p:nvSpPr>
        <p:spPr>
          <a:xfrm>
            <a:off x="118508" y="6071940"/>
            <a:ext cx="5427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sabryr.github.io</a:t>
            </a:r>
            <a:r>
              <a:rPr lang="en-US" dirty="0"/>
              <a:t>/</a:t>
            </a:r>
            <a:r>
              <a:rPr lang="en-US" dirty="0" err="1"/>
              <a:t>hpc</a:t>
            </a:r>
            <a:r>
              <a:rPr lang="en-US" dirty="0"/>
              <a:t>-intro/12-cluster/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41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5B8E-6A6A-D165-D477-37252C65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Try it yourself: Log onto the Duke Compute Cluster (DCC)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27C6-F858-F358-97C2-9AA0DCCF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YOUR_NETID@dcc-login.oit.duke.edu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&amp; look around!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Instructions can be found here: </a:t>
            </a:r>
            <a:r>
              <a:rPr lang="en-US" u="sng" dirty="0">
                <a:hlinkClick r:id="rId3" tooltip="https://dcc.duke.edu/dcc/login/"/>
              </a:rPr>
              <a:t>https://dcc.duke.edu/dcc/login/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2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C689-C88C-BF4B-A53B-BD8AC79B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put, get, </a:t>
            </a:r>
            <a:r>
              <a:rPr lang="en-US" dirty="0" err="1"/>
              <a:t>wget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1135E-48AC-8448-82C0-9F76C28F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Put, get:</a:t>
            </a:r>
          </a:p>
          <a:p>
            <a:pPr lvl="1"/>
            <a:r>
              <a:rPr lang="en-US" dirty="0"/>
              <a:t>Moving files to and from the cluster from your local drive</a:t>
            </a:r>
          </a:p>
          <a:p>
            <a:pPr lvl="1"/>
            <a:endParaRPr lang="en-US" dirty="0"/>
          </a:p>
          <a:p>
            <a:r>
              <a:rPr lang="en-US" dirty="0" err="1"/>
              <a:t>Wget</a:t>
            </a:r>
            <a:r>
              <a:rPr lang="en-US" dirty="0"/>
              <a:t>, curl</a:t>
            </a:r>
          </a:p>
          <a:p>
            <a:pPr lvl="1"/>
            <a:r>
              <a:rPr lang="en-US" dirty="0"/>
              <a:t>Downloading files from the internet to a remote server (e.g. the cluster)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CCF614D5-1EAE-7647-B3EB-8EC0F44A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8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76E9-7A26-6948-9754-E9C25C6F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Shell Scripting?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7A28-D6B5-4A4D-A5C0-A82BE42E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writing a script in any computing language (R, Python, </a:t>
            </a:r>
            <a:r>
              <a:rPr lang="en-US" dirty="0" err="1"/>
              <a:t>Matlab</a:t>
            </a:r>
            <a:r>
              <a:rPr lang="en-US" dirty="0"/>
              <a:t>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Combining a set of commands into a single text-based file, rather than typing each one individually into a command line / console</a:t>
            </a:r>
          </a:p>
          <a:p>
            <a:endParaRPr lang="en-US" dirty="0"/>
          </a:p>
          <a:p>
            <a:r>
              <a:rPr lang="en-US" dirty="0"/>
              <a:t>The shell executes the commands in the text file just like you had typed them in.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65675D-964C-4E41-9481-0E39B7287AFC}"/>
              </a:ext>
            </a:extLst>
          </p:cNvPr>
          <p:cNvSpPr/>
          <p:nvPr/>
        </p:nvSpPr>
        <p:spPr>
          <a:xfrm>
            <a:off x="0" y="612169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https://www.quora.com/What-is-the-difference-between-UNIX-Linux-Bash-Zsh-shell-programming-and-shell-scripting-What-is-meant-by-the-word-shell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B49BB-A501-154F-8553-6B1168885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442" y="127000"/>
            <a:ext cx="1340958" cy="1757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1592D5-BF88-8146-A28C-A0FFC73861CF}"/>
              </a:ext>
            </a:extLst>
          </p:cNvPr>
          <p:cNvSpPr/>
          <p:nvPr/>
        </p:nvSpPr>
        <p:spPr>
          <a:xfrm>
            <a:off x="0" y="5834430"/>
            <a:ext cx="947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ww.amazon.com/Classic-Shell-Scripting-Arnold-Robbins/dp/0596005954/ref=pd_bxgy_img_3/147-2925148-0357648?_encoding=UTF8&amp;pd_rd_i=0596005954&amp;pd_rd_r=bd3931c2-3d43-4fc3-9392-d93555de74bb&amp;pd_rd_w=dtd8I&amp;pd_rd_wg=dQHHg&amp;pf_rd_p=09627863-9889-4290-b90a-5e9f86682449&amp;pf_rd_r=1QN2XXTTAW6YPAQCFPW7&amp;psc=1&amp;refRID=1QN2XXTTAW6YPAQCFPW7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0080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D43C-B9D9-004A-8476-2325C20C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CCB36-C344-2040-BC66-EBA41E64111B}"/>
              </a:ext>
            </a:extLst>
          </p:cNvPr>
          <p:cNvSpPr/>
          <p:nvPr/>
        </p:nvSpPr>
        <p:spPr>
          <a:xfrm>
            <a:off x="0" y="5977371"/>
            <a:ext cx="752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https://www.macs.hw.ac.uk/~hwloidl/Courses/LinuxIntro/x945.html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CE204D-D954-6F43-BC69-C452367DEA52}"/>
              </a:ext>
            </a:extLst>
          </p:cNvPr>
          <p:cNvGraphicFramePr>
            <a:graphicFrameLocks noGrp="1"/>
          </p:cNvGraphicFramePr>
          <p:nvPr/>
        </p:nvGraphicFramePr>
        <p:xfrm>
          <a:off x="1090863" y="1687515"/>
          <a:ext cx="7251032" cy="1737360"/>
        </p:xfrm>
        <a:graphic>
          <a:graphicData uri="http://schemas.openxmlformats.org/drawingml/2006/table">
            <a:tbl>
              <a:tblPr/>
              <a:tblGrid>
                <a:gridCol w="7251032">
                  <a:extLst>
                    <a:ext uri="{9D8B030D-6E8A-4147-A177-3AD203B41FA5}">
                      <a16:colId xmlns:a16="http://schemas.microsoft.com/office/drawing/2014/main" val="1253491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#!/bin/bash </a:t>
                      </a:r>
                    </a:p>
                    <a:p>
                      <a:endParaRPr lang="en-US" sz="1800" dirty="0">
                        <a:latin typeface="Andale Mono" panose="020B0509000000000004" pitchFamily="49" charset="0"/>
                      </a:endParaRP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# example of using arguments to a script </a:t>
                      </a: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echo "My first name is $1" </a:t>
                      </a: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echo "My last name is $2" </a:t>
                      </a:r>
                    </a:p>
                    <a:p>
                      <a:r>
                        <a:rPr lang="en-US" sz="1800" dirty="0">
                          <a:latin typeface="Andale Mono" panose="020B0509000000000004" pitchFamily="49" charset="0"/>
                        </a:rPr>
                        <a:t>echo "Total number of arguments is $#"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4048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776CCF8-AEF7-D34D-BC65-CCB5F79729A2}"/>
              </a:ext>
            </a:extLst>
          </p:cNvPr>
          <p:cNvSpPr/>
          <p:nvPr/>
        </p:nvSpPr>
        <p:spPr>
          <a:xfrm>
            <a:off x="1090863" y="3731626"/>
            <a:ext cx="10170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Save this file as </a:t>
            </a:r>
            <a:r>
              <a:rPr lang="en-US" dirty="0" err="1"/>
              <a:t>name.sh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, set execute permission on that file by typing 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chmod</a:t>
            </a:r>
            <a:r>
              <a:rPr lang="en-US" b="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a+x</a:t>
            </a:r>
            <a:r>
              <a:rPr lang="en-US" b="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name.sh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and then execute the file like this: </a:t>
            </a:r>
            <a:r>
              <a:rPr lang="en-US" b="1" dirty="0">
                <a:solidFill>
                  <a:srgbClr val="000000"/>
                </a:solidFill>
                <a:latin typeface="Times" pitchFamily="2" charset="0"/>
              </a:rPr>
              <a:t>./</a:t>
            </a:r>
            <a:r>
              <a:rPr lang="en-US" b="1" dirty="0" err="1">
                <a:solidFill>
                  <a:srgbClr val="000000"/>
                </a:solidFill>
                <a:latin typeface="Times" pitchFamily="2" charset="0"/>
              </a:rPr>
              <a:t>name.sh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3EA75-A10A-8849-AF63-10D5670CE48A}"/>
              </a:ext>
            </a:extLst>
          </p:cNvPr>
          <p:cNvSpPr/>
          <p:nvPr/>
        </p:nvSpPr>
        <p:spPr>
          <a:xfrm>
            <a:off x="1090863" y="4701123"/>
            <a:ext cx="445827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$ </a:t>
            </a:r>
            <a:r>
              <a:rPr lang="en-US" dirty="0" err="1">
                <a:latin typeface="Andale Mono" panose="020B0509000000000004" pitchFamily="49" charset="0"/>
              </a:rPr>
              <a:t>chmod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a+x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name.sh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  <a:p>
            <a:r>
              <a:rPr lang="en-US" dirty="0">
                <a:latin typeface="Andale Mono" panose="020B0509000000000004" pitchFamily="49" charset="0"/>
              </a:rPr>
              <a:t>$ ./</a:t>
            </a:r>
            <a:r>
              <a:rPr lang="en-US" dirty="0" err="1">
                <a:latin typeface="Andale Mono" panose="020B0509000000000004" pitchFamily="49" charset="0"/>
              </a:rPr>
              <a:t>name.sh</a:t>
            </a:r>
            <a:r>
              <a:rPr lang="en-US" dirty="0">
                <a:latin typeface="Andale Mono" panose="020B0509000000000004" pitchFamily="49" charset="0"/>
              </a:rPr>
              <a:t> Hans-Wolfgang </a:t>
            </a:r>
            <a:r>
              <a:rPr lang="en-US" dirty="0" err="1">
                <a:latin typeface="Andale Mono" panose="020B0509000000000004" pitchFamily="49" charset="0"/>
              </a:rPr>
              <a:t>Loidl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BE95B9-4B2C-9B47-83AD-1369CEE50CDB}"/>
              </a:ext>
            </a:extLst>
          </p:cNvPr>
          <p:cNvSpPr/>
          <p:nvPr/>
        </p:nvSpPr>
        <p:spPr>
          <a:xfrm>
            <a:off x="1058778" y="1687515"/>
            <a:ext cx="481263" cy="4140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7B931-A0E3-0E42-B036-6DA48B118050}"/>
              </a:ext>
            </a:extLst>
          </p:cNvPr>
          <p:cNvSpPr txBox="1"/>
          <p:nvPr/>
        </p:nvSpPr>
        <p:spPr>
          <a:xfrm>
            <a:off x="1748589" y="101143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shebang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62CA63-1BC0-C348-87B9-E65639F42F17}"/>
              </a:ext>
            </a:extLst>
          </p:cNvPr>
          <p:cNvCxnSpPr>
            <a:cxnSpLocks/>
          </p:cNvCxnSpPr>
          <p:nvPr/>
        </p:nvCxnSpPr>
        <p:spPr>
          <a:xfrm flipV="1">
            <a:off x="1299409" y="1354963"/>
            <a:ext cx="449180" cy="254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EAB514E5-F424-D94E-92BC-B9E4FD7A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78F6-1398-CF44-AF18-203B3492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Compute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3792D-B14C-984C-A871-CD6860AA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005" y="1564946"/>
            <a:ext cx="7973518" cy="44139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DA40DD-A241-6449-9717-3EE412BFC3C3}"/>
              </a:ext>
            </a:extLst>
          </p:cNvPr>
          <p:cNvSpPr/>
          <p:nvPr/>
        </p:nvSpPr>
        <p:spPr>
          <a:xfrm>
            <a:off x="9325510" y="6126165"/>
            <a:ext cx="2866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Adapted from Ananda Gunawardena</a:t>
            </a: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01244474-1160-F24C-9C74-8B75F716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039DE41-8D1A-A940-842D-0DC3129B80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</p:spTree>
    <p:extLst>
      <p:ext uri="{BB962C8B-B14F-4D97-AF65-F5344CB8AC3E}">
        <p14:creationId xmlns:p14="http://schemas.microsoft.com/office/powerpoint/2010/main" val="829545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42825"/>
            <a:ext cx="10363200" cy="1470025"/>
          </a:xfrm>
        </p:spPr>
        <p:txBody>
          <a:bodyPr/>
          <a:lstStyle/>
          <a:p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59165"/>
            <a:ext cx="8534400" cy="1752600"/>
          </a:xfrm>
        </p:spPr>
        <p:txBody>
          <a:bodyPr>
            <a:normAutofit/>
          </a:bodyPr>
          <a:lstStyle/>
          <a:p>
            <a:r>
              <a:rPr lang="en-US" dirty="0"/>
              <a:t>Recall that we use version control and code sharing software to support </a:t>
            </a:r>
            <a:r>
              <a:rPr lang="en-US" b="1" i="1" u="sng" dirty="0"/>
              <a:t>reproducible</a:t>
            </a:r>
            <a:r>
              <a:rPr lang="en-US" dirty="0"/>
              <a:t> data science!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74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B7BD-E264-45C3-8E15-4774ED10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D214-C008-49DF-BA84-9AA026F8F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is an open-source repository hosting service for code.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Variety of different </a:t>
            </a:r>
            <a:r>
              <a:rPr lang="en-US" dirty="0">
                <a:hlinkClick r:id="rId3"/>
              </a:rPr>
              <a:t>programming languages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Keeps track of the various changes made to every iteration by using </a:t>
            </a:r>
            <a:r>
              <a:rPr lang="en-US" dirty="0">
                <a:hlinkClick r:id="rId4"/>
              </a:rPr>
              <a:t>git</a:t>
            </a:r>
            <a:r>
              <a:rPr lang="en-US" dirty="0"/>
              <a:t>, a revision control system that runs in the </a:t>
            </a:r>
            <a:r>
              <a:rPr lang="en-US" dirty="0">
                <a:hlinkClick r:id="rId5"/>
              </a:rPr>
              <a:t>command line interface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E56-21DE-0F4C-BB39-E8A18655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528" y="182678"/>
            <a:ext cx="1326243" cy="13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6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3CCB-AF63-1878-063E-9B860B6C9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F5531-72C1-1007-BA95-435F60FF35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DUknQPfycNFz2fok7mVHg">
            <a:extLst>
              <a:ext uri="{FF2B5EF4-FFF2-40B4-BE49-F238E27FC236}">
                <a16:creationId xmlns:a16="http://schemas.microsoft.com/office/drawing/2014/main" id="{C5158BD1-CA73-F0EC-2E68-2BE9ECC0538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2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76E8-9FFB-C00F-11B1-375D26AC0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20548-72BB-C36F-F187-04F40D6AA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OijvSuoAcZ17xsNN511IZ">
            <a:extLst>
              <a:ext uri="{FF2B5EF4-FFF2-40B4-BE49-F238E27FC236}">
                <a16:creationId xmlns:a16="http://schemas.microsoft.com/office/drawing/2014/main" id="{A50DAD69-0EC7-A8D9-1A27-F8E11B9DA6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014B-7EE5-41D7-9961-40D5D9DA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be using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5EB53-EC0F-480D-B049-E8F71E9F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28 million users- huge network!</a:t>
            </a:r>
          </a:p>
          <a:p>
            <a:r>
              <a:rPr lang="en-US" dirty="0"/>
              <a:t>Allows for easy collaborations</a:t>
            </a:r>
          </a:p>
          <a:p>
            <a:r>
              <a:rPr lang="en-US" dirty="0"/>
              <a:t>Trackable</a:t>
            </a:r>
          </a:p>
          <a:p>
            <a:r>
              <a:rPr lang="en-US" dirty="0"/>
              <a:t>Enables you to become active in the community</a:t>
            </a:r>
          </a:p>
          <a:p>
            <a:r>
              <a:rPr lang="en-US" dirty="0"/>
              <a:t>Improve your attractiveness as a job candidate (a public portfolio of your work as a data scientist!)</a:t>
            </a:r>
          </a:p>
          <a:p>
            <a:r>
              <a:rPr lang="en-US" dirty="0"/>
              <a:t>~1GB/repository (file &lt;50-100MB)</a:t>
            </a:r>
          </a:p>
        </p:txBody>
      </p:sp>
    </p:spTree>
    <p:extLst>
      <p:ext uri="{BB962C8B-B14F-4D97-AF65-F5344CB8AC3E}">
        <p14:creationId xmlns:p14="http://schemas.microsoft.com/office/powerpoint/2010/main" val="2738833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79AE-B1C7-E348-9BEC-BB6F2D82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Scenarios for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2731-312D-264F-85B2-934AEDA3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want to track your own project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start working on someone else’s project</a:t>
            </a:r>
          </a:p>
        </p:txBody>
      </p:sp>
    </p:spTree>
    <p:extLst>
      <p:ext uri="{BB962C8B-B14F-4D97-AF65-F5344CB8AC3E}">
        <p14:creationId xmlns:p14="http://schemas.microsoft.com/office/powerpoint/2010/main" val="2285622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6DB7-7167-4845-820B-38C9F537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33" y="1119293"/>
            <a:ext cx="8398933" cy="4619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4ED9-428C-6149-9C13-461A0B243BE3}"/>
              </a:ext>
            </a:extLst>
          </p:cNvPr>
          <p:cNvSpPr/>
          <p:nvPr/>
        </p:nvSpPr>
        <p:spPr>
          <a:xfrm>
            <a:off x="0" y="61707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https://github.com/fedosejev/front-end-course/blob/master/week-01/day-01/learn-git.md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9B3F0-9921-7544-BD18-45EF23E28960}"/>
              </a:ext>
            </a:extLst>
          </p:cNvPr>
          <p:cNvSpPr txBox="1"/>
          <p:nvPr/>
        </p:nvSpPr>
        <p:spPr>
          <a:xfrm>
            <a:off x="3640667" y="409624"/>
            <a:ext cx="60322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Where we organize what we want to commit to our repository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0077C-71D6-B24A-A7AB-4376B1048629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V="1">
            <a:off x="6096000" y="778956"/>
            <a:ext cx="560782" cy="34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888D-7950-D14F-A4E5-0A7EDB80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6FBAA-4C46-214B-8E05-95974013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config --global 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user.name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[-filename] [-A]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 [-filename]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 -m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3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90DB-3436-C34B-BA42-9EEF8093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remote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D6782-C081-4E41-86A5-236F159E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 &lt;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&lt;local place to clone&gt;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–v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–a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[origin master]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cloning the repository at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https://github.com/jessilyn/BME590_practice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your name to the readme file</a:t>
            </a:r>
          </a:p>
        </p:txBody>
      </p:sp>
    </p:spTree>
    <p:extLst>
      <p:ext uri="{BB962C8B-B14F-4D97-AF65-F5344CB8AC3E}">
        <p14:creationId xmlns:p14="http://schemas.microsoft.com/office/powerpoint/2010/main" val="118212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User Interface </a:t>
            </a:r>
            <a:br>
              <a:rPr lang="en-US" dirty="0"/>
            </a:br>
            <a:r>
              <a:rPr lang="en-US" dirty="0"/>
              <a:t>vs. Command Line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08/18/2014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26E95-A0C1-9842-80B7-FA20C7AF3BCC}"/>
              </a:ext>
            </a:extLst>
          </p:cNvPr>
          <p:cNvSpPr/>
          <p:nvPr/>
        </p:nvSpPr>
        <p:spPr>
          <a:xfrm>
            <a:off x="1768764" y="2233684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Applications and system utilities are launched using a </a:t>
            </a:r>
            <a:r>
              <a:rPr lang="en-US" sz="32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shell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 (a textual command line interface) or a </a:t>
            </a:r>
            <a:r>
              <a:rPr lang="en-US" sz="32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graphical user interface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that provides direct user interaction.</a:t>
            </a: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0A905BC-FB89-384B-8568-71C6F7DCEBD6}"/>
              </a:ext>
            </a:extLst>
          </p:cNvPr>
          <p:cNvSpPr txBox="1">
            <a:spLocks/>
          </p:cNvSpPr>
          <p:nvPr/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4E9A93-A78E-4C10-BBE3-4AB7A75BFB9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8280A80-2718-054B-98CF-89D055F964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</p:spTree>
    <p:extLst>
      <p:ext uri="{BB962C8B-B14F-4D97-AF65-F5344CB8AC3E}">
        <p14:creationId xmlns:p14="http://schemas.microsoft.com/office/powerpoint/2010/main" val="38265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Graphical User Interface (GUI)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08/18/2014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54C6D-1058-5D4E-B9E4-F31575B5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16845"/>
            <a:ext cx="8128000" cy="4940300"/>
          </a:xfrm>
          <a:prstGeom prst="rect">
            <a:avLst/>
          </a:prstGeom>
        </p:spPr>
      </p:pic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A268B1E5-1C27-D34D-B3C9-024BE046ED88}"/>
              </a:ext>
            </a:extLst>
          </p:cNvPr>
          <p:cNvSpPr txBox="1">
            <a:spLocks/>
          </p:cNvSpPr>
          <p:nvPr/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4E9A93-A78E-4C10-BBE3-4AB7A75BFB9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D5A6E7-B3A5-2446-806F-1E4AAAABB6D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</p:spTree>
    <p:extLst>
      <p:ext uri="{BB962C8B-B14F-4D97-AF65-F5344CB8AC3E}">
        <p14:creationId xmlns:p14="http://schemas.microsoft.com/office/powerpoint/2010/main" val="185597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Command Line Interface (CLI)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08/18/2014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A1F45-DC2F-5B44-AFFA-7A11D48C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55" y="1754936"/>
            <a:ext cx="8689090" cy="4060139"/>
          </a:xfrm>
          <a:prstGeom prst="rect">
            <a:avLst/>
          </a:prstGeom>
        </p:spPr>
      </p:pic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E7BFEB36-F2FA-0145-AF11-F69D43901E6A}"/>
              </a:ext>
            </a:extLst>
          </p:cNvPr>
          <p:cNvSpPr txBox="1">
            <a:spLocks/>
          </p:cNvSpPr>
          <p:nvPr/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4E9A93-A78E-4C10-BBE3-4AB7A75BFB9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FE8183B-506E-B84D-AAF7-F8E957B1C3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</p:spTree>
    <p:extLst>
      <p:ext uri="{BB962C8B-B14F-4D97-AF65-F5344CB8AC3E}">
        <p14:creationId xmlns:p14="http://schemas.microsoft.com/office/powerpoint/2010/main" val="131569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1AA4-4398-C94A-813F-95B3A774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a Command Line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706F5-5CBF-CA4C-8EEB-CF6EC4606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9"/>
            <a:ext cx="10972800" cy="4525961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If the user knows the correct commands, then CLI can be </a:t>
            </a:r>
            <a:r>
              <a:rPr lang="en-US" u="sng" dirty="0"/>
              <a:t>much</a:t>
            </a:r>
            <a:r>
              <a:rPr lang="en-US" dirty="0"/>
              <a:t> faster than GUI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CLI needs much less memory (Random Access Memory, RAM) and does not use as much CPU processing time compared with GUI.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Makes connecting to Github, clusters, and cloud computing easy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657A95-D0B6-1D46-A9D0-A81D9464E4C1}"/>
              </a:ext>
            </a:extLst>
          </p:cNvPr>
          <p:cNvSpPr/>
          <p:nvPr/>
        </p:nvSpPr>
        <p:spPr>
          <a:xfrm>
            <a:off x="0" y="6171135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https://er.yuvayana.org/command-line-interface-application-advantages-disadvantages/</a:t>
            </a:r>
            <a:endParaRPr lang="en-US" sz="1400" dirty="0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C41470B3-DC66-8D4B-8035-E5B8A92F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AD73666-FC44-9A4B-83B4-5EDF25BF523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</p:spTree>
    <p:extLst>
      <p:ext uri="{BB962C8B-B14F-4D97-AF65-F5344CB8AC3E}">
        <p14:creationId xmlns:p14="http://schemas.microsoft.com/office/powerpoint/2010/main" val="272089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5B51-B2B9-8D48-A114-228EE92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2359A-6FD3-0C47-8C4B-70213F940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024"/>
            <a:ext cx="10972800" cy="4525961"/>
          </a:xfrm>
        </p:spPr>
        <p:txBody>
          <a:bodyPr>
            <a:normAutofit/>
          </a:bodyPr>
          <a:lstStyle/>
          <a:p>
            <a:r>
              <a:rPr lang="en-US" dirty="0"/>
              <a:t>A shell is a CLI</a:t>
            </a:r>
          </a:p>
          <a:p>
            <a:endParaRPr lang="en-US" dirty="0"/>
          </a:p>
          <a:p>
            <a:r>
              <a:rPr lang="en-US" dirty="0"/>
              <a:t>Before computers had a GUI, you had to communicate with them by entering words on a keyboard. </a:t>
            </a:r>
          </a:p>
          <a:p>
            <a:endParaRPr lang="en-US" dirty="0"/>
          </a:p>
          <a:p>
            <a:r>
              <a:rPr lang="en-US" dirty="0"/>
              <a:t>The reason there are different shells (bash, </a:t>
            </a:r>
            <a:r>
              <a:rPr lang="en-US" dirty="0" err="1"/>
              <a:t>zsh</a:t>
            </a:r>
            <a:r>
              <a:rPr lang="en-US" dirty="0"/>
              <a:t>) is that the original Unix shell '</a:t>
            </a:r>
            <a:r>
              <a:rPr lang="en-US" dirty="0" err="1"/>
              <a:t>sh</a:t>
            </a:r>
            <a:r>
              <a:rPr lang="en-US" dirty="0"/>
              <a:t>' was very limited. </a:t>
            </a:r>
          </a:p>
          <a:p>
            <a:pPr lvl="1"/>
            <a:r>
              <a:rPr lang="en-US" dirty="0"/>
              <a:t>People created new shells that better met their needs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CA073-D61B-B04D-8304-56FAFAB3B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5" t="7230" r="12593" b="7110"/>
          <a:stretch/>
        </p:blipFill>
        <p:spPr>
          <a:xfrm>
            <a:off x="10831552" y="85812"/>
            <a:ext cx="1360448" cy="9590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0E4EE8-6E6D-A84D-8B2A-E04F8470E992}"/>
              </a:ext>
            </a:extLst>
          </p:cNvPr>
          <p:cNvSpPr/>
          <p:nvPr/>
        </p:nvSpPr>
        <p:spPr>
          <a:xfrm>
            <a:off x="0" y="612169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https://www.quora.com/What-is-the-difference-between-UNIX-Linux-Bash-Zsh-shell-programming-and-shell-scripting-What-is-meant-by-the-word-shell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879380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1" id="{CDB9A8EC-4DE1-C945-A26B-DFEEE4279984}" vid="{1863F532-FC4A-F04C-8355-C1E31D589C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11122</TotalTime>
  <Words>2844</Words>
  <Application>Microsoft Office PowerPoint</Application>
  <PresentationFormat>Widescreen</PresentationFormat>
  <Paragraphs>391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Andale Mono</vt:lpstr>
      <vt:lpstr>Arial</vt:lpstr>
      <vt:lpstr>Calibri</vt:lpstr>
      <vt:lpstr>Consolas</vt:lpstr>
      <vt:lpstr>Helvetica</vt:lpstr>
      <vt:lpstr>Helvetica Neue</vt:lpstr>
      <vt:lpstr>Menlo</vt:lpstr>
      <vt:lpstr>Times</vt:lpstr>
      <vt:lpstr>Verdana</vt:lpstr>
      <vt:lpstr>2_Office Theme</vt:lpstr>
      <vt:lpstr>Accessing, Cleaning, Sharing Data &amp; Code  Shell/bash</vt:lpstr>
      <vt:lpstr>Today and next class</vt:lpstr>
      <vt:lpstr>PowerPoint Presentation</vt:lpstr>
      <vt:lpstr>General Compute Architecture</vt:lpstr>
      <vt:lpstr>Graphical User Interface  vs. Command Line Interface</vt:lpstr>
      <vt:lpstr>Example Graphical User Interface (GUI)</vt:lpstr>
      <vt:lpstr>Example Command Line Interface (CLI)</vt:lpstr>
      <vt:lpstr>Advantages of a Command Line Interface</vt:lpstr>
      <vt:lpstr>What is a Shell?</vt:lpstr>
      <vt:lpstr>File Systems and Directories</vt:lpstr>
      <vt:lpstr>Paths</vt:lpstr>
      <vt:lpstr>Demo</vt:lpstr>
      <vt:lpstr>Demo of Unix Commands</vt:lpstr>
      <vt:lpstr>PowerPoint Presentation</vt:lpstr>
      <vt:lpstr>PowerPoint Presentation</vt:lpstr>
      <vt:lpstr>PowerPoint Presentation</vt:lpstr>
      <vt:lpstr>Useful Bash Commands in Data Science</vt:lpstr>
      <vt:lpstr>Piping</vt:lpstr>
      <vt:lpstr>Piping</vt:lpstr>
      <vt:lpstr>Useful Bash Commands in Data Science</vt:lpstr>
      <vt:lpstr>Sed &amp; Awk: Two mainstays of the UNIX programmer's toolbox</vt:lpstr>
      <vt:lpstr>AWK</vt:lpstr>
      <vt:lpstr>What Can We Do With Awk?</vt:lpstr>
      <vt:lpstr>Try searching online how to use Awk to…</vt:lpstr>
      <vt:lpstr>Tr</vt:lpstr>
      <vt:lpstr>Try searching online how to use tr to…</vt:lpstr>
      <vt:lpstr>Regular Expressions</vt:lpstr>
      <vt:lpstr>Try searching online how to use RegEx to…</vt:lpstr>
      <vt:lpstr>(?&lt;=\.) {2,}(?=[A-Z])</vt:lpstr>
      <vt:lpstr>Grep</vt:lpstr>
      <vt:lpstr>Try searching online how to use grep to…</vt:lpstr>
      <vt:lpstr>PowerPoint Presentation</vt:lpstr>
      <vt:lpstr>Computing on a Cluster</vt:lpstr>
      <vt:lpstr>Benefits of Computing on a Cluster</vt:lpstr>
      <vt:lpstr>Working locally vs remotely</vt:lpstr>
      <vt:lpstr>Try it yourself: Log onto the Duke Compute Cluster (DCC)</vt:lpstr>
      <vt:lpstr>put, get, wget</vt:lpstr>
      <vt:lpstr>What is Shell Scripting?</vt:lpstr>
      <vt:lpstr>Shell Scripting</vt:lpstr>
      <vt:lpstr>Github</vt:lpstr>
      <vt:lpstr>What is GitHub?</vt:lpstr>
      <vt:lpstr>PowerPoint Presentation</vt:lpstr>
      <vt:lpstr>PowerPoint Presentation</vt:lpstr>
      <vt:lpstr>Why should I be using GitHub?</vt:lpstr>
      <vt:lpstr>Two Scenarios for Using Git</vt:lpstr>
      <vt:lpstr>PowerPoint Presentation</vt:lpstr>
      <vt:lpstr>Git Commands</vt:lpstr>
      <vt:lpstr>Cloning a remote repo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Jessilyn Dunn, Ph.D.</dc:creator>
  <cp:lastModifiedBy>Jefferson Bercaw</cp:lastModifiedBy>
  <cp:revision>213</cp:revision>
  <dcterms:created xsi:type="dcterms:W3CDTF">2019-04-10T14:59:35Z</dcterms:created>
  <dcterms:modified xsi:type="dcterms:W3CDTF">2023-01-19T14:42:04Z</dcterms:modified>
</cp:coreProperties>
</file>